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2" r:id="rId1"/>
  </p:sldMasterIdLst>
  <p:notesMasterIdLst>
    <p:notesMasterId r:id="rId107"/>
  </p:notesMasterIdLst>
  <p:sldIdLst>
    <p:sldId id="1971" r:id="rId2"/>
    <p:sldId id="1908" r:id="rId3"/>
    <p:sldId id="628" r:id="rId4"/>
    <p:sldId id="1903" r:id="rId5"/>
    <p:sldId id="301" r:id="rId6"/>
    <p:sldId id="304" r:id="rId7"/>
    <p:sldId id="1904" r:id="rId8"/>
    <p:sldId id="654" r:id="rId9"/>
    <p:sldId id="540" r:id="rId10"/>
    <p:sldId id="487" r:id="rId11"/>
    <p:sldId id="407" r:id="rId12"/>
    <p:sldId id="352" r:id="rId13"/>
    <p:sldId id="1918" r:id="rId14"/>
    <p:sldId id="277" r:id="rId15"/>
    <p:sldId id="607" r:id="rId16"/>
    <p:sldId id="1925" r:id="rId17"/>
    <p:sldId id="345" r:id="rId18"/>
    <p:sldId id="1926" r:id="rId19"/>
    <p:sldId id="333" r:id="rId20"/>
    <p:sldId id="334" r:id="rId21"/>
    <p:sldId id="544" r:id="rId22"/>
    <p:sldId id="1975" r:id="rId23"/>
    <p:sldId id="1976" r:id="rId24"/>
    <p:sldId id="1973" r:id="rId25"/>
    <p:sldId id="500" r:id="rId26"/>
    <p:sldId id="581" r:id="rId27"/>
    <p:sldId id="329" r:id="rId28"/>
    <p:sldId id="325" r:id="rId29"/>
    <p:sldId id="1974" r:id="rId30"/>
    <p:sldId id="1977" r:id="rId31"/>
    <p:sldId id="1962" r:id="rId32"/>
    <p:sldId id="594" r:id="rId33"/>
    <p:sldId id="611" r:id="rId34"/>
    <p:sldId id="614" r:id="rId35"/>
    <p:sldId id="295" r:id="rId36"/>
    <p:sldId id="575" r:id="rId37"/>
    <p:sldId id="419" r:id="rId38"/>
    <p:sldId id="420" r:id="rId39"/>
    <p:sldId id="616" r:id="rId40"/>
    <p:sldId id="658" r:id="rId41"/>
    <p:sldId id="440" r:id="rId42"/>
    <p:sldId id="427" r:id="rId43"/>
    <p:sldId id="439" r:id="rId44"/>
    <p:sldId id="428" r:id="rId45"/>
    <p:sldId id="430" r:id="rId46"/>
    <p:sldId id="429" r:id="rId47"/>
    <p:sldId id="494" r:id="rId48"/>
    <p:sldId id="441" r:id="rId49"/>
    <p:sldId id="1978" r:id="rId50"/>
    <p:sldId id="446" r:id="rId51"/>
    <p:sldId id="414" r:id="rId52"/>
    <p:sldId id="415" r:id="rId53"/>
    <p:sldId id="417" r:id="rId54"/>
    <p:sldId id="416" r:id="rId55"/>
    <p:sldId id="448" r:id="rId56"/>
    <p:sldId id="449" r:id="rId57"/>
    <p:sldId id="450" r:id="rId58"/>
    <p:sldId id="462" r:id="rId59"/>
    <p:sldId id="463" r:id="rId60"/>
    <p:sldId id="582" r:id="rId61"/>
    <p:sldId id="583" r:id="rId62"/>
    <p:sldId id="584" r:id="rId63"/>
    <p:sldId id="464" r:id="rId64"/>
    <p:sldId id="451" r:id="rId65"/>
    <p:sldId id="452" r:id="rId66"/>
    <p:sldId id="453" r:id="rId67"/>
    <p:sldId id="454" r:id="rId68"/>
    <p:sldId id="456" r:id="rId69"/>
    <p:sldId id="461" r:id="rId70"/>
    <p:sldId id="457" r:id="rId71"/>
    <p:sldId id="458" r:id="rId72"/>
    <p:sldId id="459" r:id="rId73"/>
    <p:sldId id="460" r:id="rId74"/>
    <p:sldId id="465" r:id="rId75"/>
    <p:sldId id="466" r:id="rId76"/>
    <p:sldId id="455" r:id="rId77"/>
    <p:sldId id="467" r:id="rId78"/>
    <p:sldId id="477" r:id="rId79"/>
    <p:sldId id="478" r:id="rId80"/>
    <p:sldId id="598" r:id="rId81"/>
    <p:sldId id="1979" r:id="rId82"/>
    <p:sldId id="600" r:id="rId83"/>
    <p:sldId id="601" r:id="rId84"/>
    <p:sldId id="603" r:id="rId85"/>
    <p:sldId id="1980" r:id="rId86"/>
    <p:sldId id="468" r:id="rId87"/>
    <p:sldId id="470" r:id="rId88"/>
    <p:sldId id="471" r:id="rId89"/>
    <p:sldId id="472" r:id="rId90"/>
    <p:sldId id="473" r:id="rId91"/>
    <p:sldId id="474" r:id="rId92"/>
    <p:sldId id="475" r:id="rId93"/>
    <p:sldId id="469" r:id="rId94"/>
    <p:sldId id="495" r:id="rId95"/>
    <p:sldId id="518" r:id="rId96"/>
    <p:sldId id="523" r:id="rId97"/>
    <p:sldId id="516" r:id="rId98"/>
    <p:sldId id="517" r:id="rId99"/>
    <p:sldId id="525" r:id="rId100"/>
    <p:sldId id="483" r:id="rId101"/>
    <p:sldId id="505" r:id="rId102"/>
    <p:sldId id="504" r:id="rId103"/>
    <p:sldId id="524" r:id="rId104"/>
    <p:sldId id="507" r:id="rId105"/>
    <p:sldId id="1906" r:id="rId10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FB50"/>
    <a:srgbClr val="ECFFA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55" autoAdjust="0"/>
    <p:restoredTop sz="94712"/>
  </p:normalViewPr>
  <p:slideViewPr>
    <p:cSldViewPr snapToGrid="0" snapToObjects="1">
      <p:cViewPr varScale="1">
        <p:scale>
          <a:sx n="65" d="100"/>
          <a:sy n="65" d="100"/>
        </p:scale>
        <p:origin x="1410"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939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4B7B8E-E42E-1D44-B7E2-24927EB4598D}" type="datetimeFigureOut">
              <a:rPr lang="it-IT" smtClean="0"/>
              <a:t>30/11/2019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836B7F-5A58-9542-AA0F-44843274738C}" type="slidenum">
              <a:rPr lang="it-IT" smtClean="0"/>
              <a:t>‹N›</a:t>
            </a:fld>
            <a:endParaRPr lang="it-IT"/>
          </a:p>
        </p:txBody>
      </p:sp>
    </p:spTree>
    <p:extLst>
      <p:ext uri="{BB962C8B-B14F-4D97-AF65-F5344CB8AC3E}">
        <p14:creationId xmlns:p14="http://schemas.microsoft.com/office/powerpoint/2010/main" val="17083676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68733A3-3006-BF4F-83F8-30830C2F195A}" type="slidenum">
              <a:rPr lang="it-IT" smtClean="0"/>
              <a:t>4</a:t>
            </a:fld>
            <a:endParaRPr lang="it-IT"/>
          </a:p>
        </p:txBody>
      </p:sp>
    </p:spTree>
    <p:extLst>
      <p:ext uri="{BB962C8B-B14F-4D97-AF65-F5344CB8AC3E}">
        <p14:creationId xmlns:p14="http://schemas.microsoft.com/office/powerpoint/2010/main" val="2322514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5836B7F-5A58-9542-AA0F-44843274738C}" type="slidenum">
              <a:rPr lang="it-IT" smtClean="0"/>
              <a:t>22</a:t>
            </a:fld>
            <a:endParaRPr lang="it-IT"/>
          </a:p>
        </p:txBody>
      </p:sp>
    </p:spTree>
    <p:extLst>
      <p:ext uri="{BB962C8B-B14F-4D97-AF65-F5344CB8AC3E}">
        <p14:creationId xmlns:p14="http://schemas.microsoft.com/office/powerpoint/2010/main" val="3075641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These</a:t>
            </a:r>
            <a:r>
              <a:rPr lang="it-IT" dirty="0"/>
              <a:t> </a:t>
            </a:r>
            <a:r>
              <a:rPr lang="it-IT" dirty="0" err="1"/>
              <a:t>considerations</a:t>
            </a:r>
            <a:r>
              <a:rPr lang="it-IT" dirty="0"/>
              <a:t> </a:t>
            </a:r>
            <a:r>
              <a:rPr lang="it-IT" dirty="0" err="1"/>
              <a:t>explain</a:t>
            </a:r>
            <a:r>
              <a:rPr lang="it-IT" dirty="0"/>
              <a:t> the </a:t>
            </a:r>
            <a:r>
              <a:rPr lang="it-IT" dirty="0" err="1"/>
              <a:t>comorbidities</a:t>
            </a:r>
            <a:r>
              <a:rPr lang="it-IT" dirty="0"/>
              <a:t> </a:t>
            </a:r>
            <a:r>
              <a:rPr lang="it-IT" dirty="0" err="1"/>
              <a:t>found</a:t>
            </a:r>
            <a:r>
              <a:rPr lang="it-IT" dirty="0"/>
              <a:t> in </a:t>
            </a:r>
            <a:r>
              <a:rPr lang="it-IT" dirty="0" err="1"/>
              <a:t>people</a:t>
            </a:r>
            <a:r>
              <a:rPr lang="it-IT" dirty="0"/>
              <a:t> with </a:t>
            </a:r>
            <a:r>
              <a:rPr lang="it-IT" dirty="0" err="1"/>
              <a:t>autism</a:t>
            </a:r>
            <a:r>
              <a:rPr lang="it-IT" dirty="0"/>
              <a:t>. I </a:t>
            </a:r>
            <a:r>
              <a:rPr lang="it-IT" dirty="0" err="1"/>
              <a:t>don't</a:t>
            </a:r>
            <a:r>
              <a:rPr lang="it-IT" dirty="0"/>
              <a:t> </a:t>
            </a:r>
            <a:r>
              <a:rPr lang="it-IT" dirty="0" err="1"/>
              <a:t>have</a:t>
            </a:r>
            <a:r>
              <a:rPr lang="it-IT" dirty="0"/>
              <a:t> the time to deal with </a:t>
            </a:r>
            <a:r>
              <a:rPr lang="it-IT" dirty="0" err="1"/>
              <a:t>allergy</a:t>
            </a:r>
            <a:r>
              <a:rPr lang="it-IT" dirty="0"/>
              <a:t> and </a:t>
            </a:r>
            <a:r>
              <a:rPr lang="it-IT" dirty="0" err="1"/>
              <a:t>epilepsy</a:t>
            </a:r>
            <a:r>
              <a:rPr lang="it-IT" dirty="0"/>
              <a:t>, </a:t>
            </a:r>
            <a:r>
              <a:rPr lang="it-IT" dirty="0" err="1"/>
              <a:t>but</a:t>
            </a:r>
            <a:r>
              <a:rPr lang="it-IT" dirty="0"/>
              <a:t> </a:t>
            </a:r>
            <a:r>
              <a:rPr lang="it-IT" dirty="0" err="1"/>
              <a:t>only</a:t>
            </a:r>
            <a:r>
              <a:rPr lang="it-IT" dirty="0"/>
              <a:t> a </a:t>
            </a:r>
            <a:r>
              <a:rPr lang="it-IT" dirty="0" err="1"/>
              <a:t>few</a:t>
            </a:r>
            <a:r>
              <a:rPr lang="it-IT" dirty="0"/>
              <a:t> </a:t>
            </a:r>
            <a:r>
              <a:rPr lang="it-IT" dirty="0" err="1"/>
              <a:t>words</a:t>
            </a:r>
            <a:r>
              <a:rPr lang="it-IT" dirty="0"/>
              <a:t> </a:t>
            </a:r>
            <a:r>
              <a:rPr lang="it-IT" dirty="0" err="1"/>
              <a:t>about</a:t>
            </a:r>
            <a:r>
              <a:rPr lang="it-IT" dirty="0"/>
              <a:t> </a:t>
            </a:r>
            <a:r>
              <a:rPr lang="it-IT" dirty="0" err="1"/>
              <a:t>gastrointestinal</a:t>
            </a:r>
            <a:r>
              <a:rPr lang="it-IT" dirty="0"/>
              <a:t> </a:t>
            </a:r>
            <a:r>
              <a:rPr lang="it-IT" dirty="0" err="1"/>
              <a:t>disorders</a:t>
            </a:r>
            <a:r>
              <a:rPr lang="it-IT" dirty="0"/>
              <a:t>. </a:t>
            </a:r>
            <a:r>
              <a:rPr lang="it-IT" dirty="0" err="1"/>
              <a:t>Gastrointestinal</a:t>
            </a:r>
            <a:r>
              <a:rPr lang="it-IT" dirty="0"/>
              <a:t> </a:t>
            </a:r>
            <a:r>
              <a:rPr lang="it-IT" dirty="0" err="1"/>
              <a:t>symptoms</a:t>
            </a:r>
            <a:r>
              <a:rPr lang="it-IT" dirty="0"/>
              <a:t> are more common in </a:t>
            </a:r>
            <a:r>
              <a:rPr lang="it-IT" dirty="0" err="1"/>
              <a:t>people</a:t>
            </a:r>
            <a:r>
              <a:rPr lang="it-IT" dirty="0"/>
              <a:t> with </a:t>
            </a:r>
            <a:r>
              <a:rPr lang="it-IT" dirty="0" err="1"/>
              <a:t>autism</a:t>
            </a:r>
            <a:r>
              <a:rPr lang="it-IT" dirty="0"/>
              <a:t>. </a:t>
            </a:r>
            <a:r>
              <a:rPr lang="it-IT" dirty="0" err="1"/>
              <a:t>This</a:t>
            </a:r>
            <a:r>
              <a:rPr lang="it-IT" dirty="0"/>
              <a:t> </a:t>
            </a:r>
            <a:r>
              <a:rPr lang="it-IT" dirty="0" err="1"/>
              <a:t>is</a:t>
            </a:r>
            <a:r>
              <a:rPr lang="it-IT" dirty="0"/>
              <a:t> a meta-</a:t>
            </a:r>
            <a:r>
              <a:rPr lang="it-IT" dirty="0" err="1"/>
              <a:t>analysis</a:t>
            </a:r>
            <a:r>
              <a:rPr lang="it-IT" dirty="0"/>
              <a:t>.</a:t>
            </a:r>
          </a:p>
        </p:txBody>
      </p:sp>
      <p:sp>
        <p:nvSpPr>
          <p:cNvPr id="4" name="Segnaposto numero diapositiva 3"/>
          <p:cNvSpPr>
            <a:spLocks noGrp="1"/>
          </p:cNvSpPr>
          <p:nvPr>
            <p:ph type="sldNum" sz="quarter" idx="5"/>
          </p:nvPr>
        </p:nvSpPr>
        <p:spPr/>
        <p:txBody>
          <a:bodyPr/>
          <a:lstStyle/>
          <a:p>
            <a:fld id="{95836B7F-5A58-9542-AA0F-44843274738C}" type="slidenum">
              <a:rPr lang="it-IT" smtClean="0"/>
              <a:t>29</a:t>
            </a:fld>
            <a:endParaRPr lang="it-IT"/>
          </a:p>
        </p:txBody>
      </p:sp>
    </p:spTree>
    <p:extLst>
      <p:ext uri="{BB962C8B-B14F-4D97-AF65-F5344CB8AC3E}">
        <p14:creationId xmlns:p14="http://schemas.microsoft.com/office/powerpoint/2010/main" val="1272754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68733A3-3006-BF4F-83F8-30830C2F195A}" type="slidenum">
              <a:rPr lang="it-IT" smtClean="0"/>
              <a:t>49</a:t>
            </a:fld>
            <a:endParaRPr lang="it-IT"/>
          </a:p>
        </p:txBody>
      </p:sp>
    </p:spTree>
    <p:extLst>
      <p:ext uri="{BB962C8B-B14F-4D97-AF65-F5344CB8AC3E}">
        <p14:creationId xmlns:p14="http://schemas.microsoft.com/office/powerpoint/2010/main" val="3721795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448864">
              <a:defRPr/>
            </a:pPr>
            <a:endParaRPr lang="it-IT" dirty="0"/>
          </a:p>
          <a:p>
            <a:pPr defTabSz="448864">
              <a:defRPr/>
            </a:pPr>
            <a:endParaRPr lang="it-IT" dirty="0"/>
          </a:p>
        </p:txBody>
      </p:sp>
      <p:sp>
        <p:nvSpPr>
          <p:cNvPr id="4" name="Segnaposto numero diapositiva 3"/>
          <p:cNvSpPr>
            <a:spLocks noGrp="1"/>
          </p:cNvSpPr>
          <p:nvPr>
            <p:ph type="sldNum" sz="quarter"/>
          </p:nvPr>
        </p:nvSpPr>
        <p:spPr/>
        <p:txBody>
          <a:bodyPr/>
          <a:lstStyle/>
          <a:p>
            <a:pPr>
              <a:defRPr/>
            </a:pPr>
            <a:fld id="{ED099EFA-7986-1648-867C-24352965AF0B}" type="slidenum">
              <a:rPr lang="it-IT" smtClean="0"/>
              <a:pPr>
                <a:defRPr/>
              </a:pPr>
              <a:t>60</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448864">
              <a:defRPr/>
            </a:pPr>
            <a:endParaRPr lang="it-IT" dirty="0"/>
          </a:p>
        </p:txBody>
      </p:sp>
      <p:sp>
        <p:nvSpPr>
          <p:cNvPr id="4" name="Segnaposto numero diapositiva 3"/>
          <p:cNvSpPr>
            <a:spLocks noGrp="1"/>
          </p:cNvSpPr>
          <p:nvPr>
            <p:ph type="sldNum" sz="quarter"/>
          </p:nvPr>
        </p:nvSpPr>
        <p:spPr/>
        <p:txBody>
          <a:bodyPr/>
          <a:lstStyle/>
          <a:p>
            <a:pPr>
              <a:defRPr/>
            </a:pPr>
            <a:fld id="{21665827-93CC-4341-A958-ABCB95C88B59}" type="slidenum">
              <a:rPr lang="it-IT" smtClean="0"/>
              <a:pPr>
                <a:defRPr/>
              </a:pPr>
              <a:t>61</a:t>
            </a:fld>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448864">
              <a:defRPr/>
            </a:pPr>
            <a:endParaRPr lang="it-IT" dirty="0"/>
          </a:p>
        </p:txBody>
      </p:sp>
      <p:sp>
        <p:nvSpPr>
          <p:cNvPr id="4" name="Segnaposto numero diapositiva 3"/>
          <p:cNvSpPr>
            <a:spLocks noGrp="1"/>
          </p:cNvSpPr>
          <p:nvPr>
            <p:ph type="sldNum" sz="quarter"/>
          </p:nvPr>
        </p:nvSpPr>
        <p:spPr/>
        <p:txBody>
          <a:bodyPr/>
          <a:lstStyle/>
          <a:p>
            <a:pPr>
              <a:defRPr/>
            </a:pPr>
            <a:fld id="{EB26075E-D21C-0E44-A2F3-51387083F89F}" type="slidenum">
              <a:rPr lang="it-IT" smtClean="0"/>
              <a:pPr>
                <a:defRPr/>
              </a:pPr>
              <a:t>62</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5836B7F-5A58-9542-AA0F-44843274738C}" type="slidenum">
              <a:rPr lang="it-IT" smtClean="0"/>
              <a:t>100</a:t>
            </a:fld>
            <a:endParaRPr lang="it-IT"/>
          </a:p>
        </p:txBody>
      </p:sp>
    </p:spTree>
    <p:extLst>
      <p:ext uri="{BB962C8B-B14F-4D97-AF65-F5344CB8AC3E}">
        <p14:creationId xmlns:p14="http://schemas.microsoft.com/office/powerpoint/2010/main" val="2258606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448864">
              <a:defRPr/>
            </a:pPr>
            <a:endParaRPr lang="it-IT" dirty="0"/>
          </a:p>
        </p:txBody>
      </p:sp>
      <p:sp>
        <p:nvSpPr>
          <p:cNvPr id="4" name="Segnaposto numero diapositiva 3"/>
          <p:cNvSpPr>
            <a:spLocks noGrp="1"/>
          </p:cNvSpPr>
          <p:nvPr>
            <p:ph type="sldNum" sz="quarter"/>
          </p:nvPr>
        </p:nvSpPr>
        <p:spPr/>
        <p:txBody>
          <a:bodyPr/>
          <a:lstStyle/>
          <a:p>
            <a:pPr>
              <a:defRPr/>
            </a:pPr>
            <a:fld id="{0518F691-71A6-8D47-BE25-9F9D0DF3F755}" type="slidenum">
              <a:rPr lang="it-IT" smtClean="0"/>
              <a:pPr>
                <a:defRPr/>
              </a:pPr>
              <a:t>105</a:t>
            </a:fld>
            <a:endParaRPr lang="it-IT"/>
          </a:p>
        </p:txBody>
      </p:sp>
    </p:spTree>
    <p:extLst>
      <p:ext uri="{BB962C8B-B14F-4D97-AF65-F5344CB8AC3E}">
        <p14:creationId xmlns:p14="http://schemas.microsoft.com/office/powerpoint/2010/main" val="4198344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40000"/>
              </a:lnSpc>
            </a:pPr>
            <a:endParaRPr lang="it-IT" sz="1200" dirty="0">
              <a:solidFill>
                <a:srgbClr val="000090"/>
              </a:solidFill>
              <a:latin typeface="Verdana"/>
              <a:cs typeface="Verdana"/>
            </a:endParaRPr>
          </a:p>
        </p:txBody>
      </p:sp>
      <p:sp>
        <p:nvSpPr>
          <p:cNvPr id="4" name="Segnaposto numero diapositiva 3"/>
          <p:cNvSpPr>
            <a:spLocks noGrp="1"/>
          </p:cNvSpPr>
          <p:nvPr>
            <p:ph type="sldNum" sz="quarter" idx="10"/>
          </p:nvPr>
        </p:nvSpPr>
        <p:spPr/>
        <p:txBody>
          <a:bodyPr/>
          <a:lstStyle/>
          <a:p>
            <a:fld id="{668733A3-3006-BF4F-83F8-30830C2F195A}" type="slidenum">
              <a:rPr lang="it-IT" smtClean="0"/>
              <a:t>5</a:t>
            </a:fld>
            <a:endParaRPr lang="it-IT"/>
          </a:p>
        </p:txBody>
      </p:sp>
    </p:spTree>
    <p:extLst>
      <p:ext uri="{BB962C8B-B14F-4D97-AF65-F5344CB8AC3E}">
        <p14:creationId xmlns:p14="http://schemas.microsoft.com/office/powerpoint/2010/main" val="3747412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68733A3-3006-BF4F-83F8-30830C2F195A}" type="slidenum">
              <a:rPr lang="it-IT" smtClean="0"/>
              <a:t>6</a:t>
            </a:fld>
            <a:endParaRPr lang="it-IT"/>
          </a:p>
        </p:txBody>
      </p:sp>
    </p:spTree>
    <p:extLst>
      <p:ext uri="{BB962C8B-B14F-4D97-AF65-F5344CB8AC3E}">
        <p14:creationId xmlns:p14="http://schemas.microsoft.com/office/powerpoint/2010/main" val="266563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68733A3-3006-BF4F-83F8-30830C2F195A}" type="slidenum">
              <a:rPr lang="it-IT" smtClean="0"/>
              <a:t>7</a:t>
            </a:fld>
            <a:endParaRPr lang="it-IT"/>
          </a:p>
        </p:txBody>
      </p:sp>
    </p:spTree>
    <p:extLst>
      <p:ext uri="{BB962C8B-B14F-4D97-AF65-F5344CB8AC3E}">
        <p14:creationId xmlns:p14="http://schemas.microsoft.com/office/powerpoint/2010/main" val="462327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2883"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a:latin typeface="Calibri" charset="0"/>
              </a:rPr>
              <a:t>Eventually, during the last years, the </a:t>
            </a:r>
            <a:r>
              <a:rPr lang="en-GB" b="1" i="1">
                <a:latin typeface="Calibri" charset="0"/>
              </a:rPr>
              <a:t>fetal programming mismatch theory</a:t>
            </a:r>
            <a:r>
              <a:rPr lang="en-GB">
                <a:latin typeface="Calibri" charset="0"/>
              </a:rPr>
              <a:t> has been transformed  </a:t>
            </a:r>
            <a:r>
              <a:rPr lang="en-GB" b="1" u="sng">
                <a:latin typeface="Calibri" charset="0"/>
              </a:rPr>
              <a:t>from a theory essentially useful to explain the pathogenic mechanisms causing  certain diseases  of adulthood, into the key-model theory of the embryo-fetal origins of adult diseases (DOHA-Developmental Origins of Health and Diseases),</a:t>
            </a:r>
            <a:r>
              <a:rPr lang="en-GB">
                <a:latin typeface="Calibri" charset="0"/>
              </a:rPr>
              <a:t> according to which most chronic-degenerative and inflammatory diseases, greatly increased during the last decades, first in the Western world, then at a global level, could be just </a:t>
            </a:r>
            <a:r>
              <a:rPr lang="en-GB" b="1">
                <a:latin typeface="Calibri" charset="0"/>
              </a:rPr>
              <a:t>the product of a </a:t>
            </a:r>
            <a:r>
              <a:rPr lang="en-GB" b="1" i="1">
                <a:latin typeface="Calibri" charset="0"/>
              </a:rPr>
              <a:t>(epigenetic) programming mismatch</a:t>
            </a:r>
            <a:r>
              <a:rPr lang="en-GB" b="1">
                <a:latin typeface="Calibri" charset="0"/>
              </a:rPr>
              <a:t> at the earliest stages of life.</a:t>
            </a:r>
            <a:endParaRPr lang="it-IT">
              <a:latin typeface="Calibri" charset="0"/>
            </a:endParaRPr>
          </a:p>
        </p:txBody>
      </p:sp>
      <p:sp>
        <p:nvSpPr>
          <p:cNvPr id="122884" name="Segnaposto numero diapositiva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pPr algn="r" eaLnBrk="1" hangingPunct="1"/>
            <a:fld id="{8E443C36-E24F-AC4E-8A41-BDA4C3503CA7}" type="slidenum">
              <a:rPr lang="it-IT"/>
              <a:pPr algn="r" eaLnBrk="1" hangingPunct="1"/>
              <a:t>12</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837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none" numCol="1" anchor="ctr" anchorCtr="0" compatLnSpc="1">
            <a:prstTxWarp prst="textNoShape">
              <a:avLst/>
            </a:prstTxWarp>
          </a:bodyPr>
          <a:lstStyle/>
          <a:p>
            <a:pPr defTabSz="449263" eaLnBrk="1" hangingPunct="1">
              <a:spcBef>
                <a:spcPct val="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dirty="0">
              <a:latin typeface="Calibri" charset="0"/>
            </a:endParaRPr>
          </a:p>
        </p:txBody>
      </p:sp>
    </p:spTree>
    <p:extLst>
      <p:ext uri="{BB962C8B-B14F-4D97-AF65-F5344CB8AC3E}">
        <p14:creationId xmlns:p14="http://schemas.microsoft.com/office/powerpoint/2010/main" val="3593549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5836B7F-5A58-9542-AA0F-44843274738C}" type="slidenum">
              <a:rPr lang="it-IT" smtClean="0"/>
              <a:t>19</a:t>
            </a:fld>
            <a:endParaRPr lang="it-IT"/>
          </a:p>
        </p:txBody>
      </p:sp>
    </p:spTree>
    <p:extLst>
      <p:ext uri="{BB962C8B-B14F-4D97-AF65-F5344CB8AC3E}">
        <p14:creationId xmlns:p14="http://schemas.microsoft.com/office/powerpoint/2010/main" val="1552328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5836B7F-5A58-9542-AA0F-44843274738C}" type="slidenum">
              <a:rPr lang="it-IT" smtClean="0"/>
              <a:t>20</a:t>
            </a:fld>
            <a:endParaRPr lang="it-IT"/>
          </a:p>
        </p:txBody>
      </p:sp>
    </p:spTree>
    <p:extLst>
      <p:ext uri="{BB962C8B-B14F-4D97-AF65-F5344CB8AC3E}">
        <p14:creationId xmlns:p14="http://schemas.microsoft.com/office/powerpoint/2010/main" val="3469836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5836B7F-5A58-9542-AA0F-44843274738C}" type="slidenum">
              <a:rPr lang="it-IT" smtClean="0"/>
              <a:t>21</a:t>
            </a:fld>
            <a:endParaRPr lang="it-IT"/>
          </a:p>
        </p:txBody>
      </p:sp>
    </p:spTree>
    <p:extLst>
      <p:ext uri="{BB962C8B-B14F-4D97-AF65-F5344CB8AC3E}">
        <p14:creationId xmlns:p14="http://schemas.microsoft.com/office/powerpoint/2010/main" val="3311665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295400"/>
            <a:ext cx="8228013" cy="1927225"/>
          </a:xfrm>
        </p:spPr>
        <p:txBody>
          <a:bodyPr tIns="0" bIns="0" anchor="b" anchorCtr="0"/>
          <a:lstStyle>
            <a:lvl1pPr>
              <a:defRPr sz="6000">
                <a:solidFill>
                  <a:schemeClr val="bg1"/>
                </a:solidFill>
              </a:defRPr>
            </a:lvl1pPr>
          </a:lstStyle>
          <a:p>
            <a:r>
              <a:rPr lang="it-IT"/>
              <a:t>Fare clic per modificare stile</a:t>
            </a:r>
            <a:endParaRPr/>
          </a:p>
        </p:txBody>
      </p:sp>
      <p:sp>
        <p:nvSpPr>
          <p:cNvPr id="3" name="Subtitle 2"/>
          <p:cNvSpPr>
            <a:spLocks noGrp="1"/>
          </p:cNvSpPr>
          <p:nvPr>
            <p:ph type="subTitle" idx="1"/>
          </p:nvPr>
        </p:nvSpPr>
        <p:spPr>
          <a:xfrm>
            <a:off x="457199" y="3307976"/>
            <a:ext cx="8228013" cy="10668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dirty="0"/>
          </a:p>
        </p:txBody>
      </p:sp>
      <p:sp>
        <p:nvSpPr>
          <p:cNvPr id="4" name="Date Placeholder 3"/>
          <p:cNvSpPr>
            <a:spLocks noGrp="1"/>
          </p:cNvSpPr>
          <p:nvPr>
            <p:ph type="dt" sz="half" idx="10"/>
          </p:nvPr>
        </p:nvSpPr>
        <p:spPr/>
        <p:txBody>
          <a:bodyPr/>
          <a:lstStyle/>
          <a:p>
            <a:fld id="{28E80666-FB37-4B36-9149-507F3B0178E3}" type="datetimeFigureOut">
              <a:rPr lang="en-US" smtClean="0"/>
              <a:pPr/>
              <a:t>11/30/2019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‹N›</a:t>
            </a:fld>
            <a:endParaRPr lang="en-US"/>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uoto">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pPr/>
              <a:t>11/30/2019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63A33-8271-4DD0-9C48-789913D7C115}"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to con didascal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2209800"/>
          </a:xfrm>
        </p:spPr>
        <p:txBody>
          <a:bodyPr anchor="b"/>
          <a:lstStyle>
            <a:lvl1pPr algn="l">
              <a:defRPr sz="4400" b="0"/>
            </a:lvl1pPr>
          </a:lstStyle>
          <a:p>
            <a:r>
              <a:rPr lang="it-IT"/>
              <a:t>Fare clic per modificare stile</a:t>
            </a:r>
            <a:endParaRPr/>
          </a:p>
        </p:txBody>
      </p:sp>
      <p:sp>
        <p:nvSpPr>
          <p:cNvPr id="3" name="Content Placeholder 2"/>
          <p:cNvSpPr>
            <a:spLocks noGrp="1"/>
          </p:cNvSpPr>
          <p:nvPr>
            <p:ph idx="1"/>
          </p:nvPr>
        </p:nvSpPr>
        <p:spPr>
          <a:xfrm>
            <a:off x="5029200" y="273050"/>
            <a:ext cx="3657600" cy="5853113"/>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
        <p:nvSpPr>
          <p:cNvPr id="4" name="Text Placeholder 3"/>
          <p:cNvSpPr>
            <a:spLocks noGrp="1"/>
          </p:cNvSpPr>
          <p:nvPr>
            <p:ph type="body" sz="half" idx="2"/>
          </p:nvPr>
        </p:nvSpPr>
        <p:spPr>
          <a:xfrm>
            <a:off x="457199" y="2649071"/>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lvl1pPr>
              <a:defRPr>
                <a:solidFill>
                  <a:schemeClr val="bg1"/>
                </a:solidFill>
              </a:defRPr>
            </a:lvl1pPr>
          </a:lstStyle>
          <a:p>
            <a:fld id="{28E80666-FB37-4B36-9149-507F3B0178E3}" type="datetimeFigureOut">
              <a:rPr lang="en-US" smtClean="0"/>
              <a:pPr/>
              <a:t>11/30/2019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magine con didascal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it-IT"/>
              <a:t>Fare clic per modificare stile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lvl1pPr>
              <a:defRPr>
                <a:solidFill>
                  <a:schemeClr val="bg1"/>
                </a:solidFill>
              </a:defRPr>
            </a:lvl1pPr>
          </a:lstStyle>
          <a:p>
            <a:fld id="{28E80666-FB37-4B36-9149-507F3B0178E3}" type="datetimeFigureOut">
              <a:rPr lang="en-US" smtClean="0"/>
              <a:pPr/>
              <a:t>11/30/2019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‹N›</a:t>
            </a:fld>
            <a:endParaRPr lang="en-US"/>
          </a:p>
        </p:txBody>
      </p:sp>
      <p:sp>
        <p:nvSpPr>
          <p:cNvPr id="9" name="Picture Placeholder 8"/>
          <p:cNvSpPr>
            <a:spLocks noGrp="1"/>
          </p:cNvSpPr>
          <p:nvPr>
            <p:ph type="pic" sz="quarter" idx="13"/>
          </p:nvPr>
        </p:nvSpPr>
        <p:spPr>
          <a:xfrm>
            <a:off x="228600" y="1143000"/>
            <a:ext cx="4267200" cy="4267200"/>
          </a:xfrm>
          <a:prstGeom prst="ellipse">
            <a:avLst/>
          </a:prstGeom>
          <a:ln w="28575">
            <a:solidFill>
              <a:schemeClr val="accent1"/>
            </a:solidFill>
          </a:ln>
        </p:spPr>
        <p:txBody>
          <a:bodyPr/>
          <a:lstStyle>
            <a:lvl1pPr marL="0" indent="0">
              <a:buNone/>
              <a:defRPr>
                <a:solidFill>
                  <a:schemeClr val="bg1"/>
                </a:solidFill>
              </a:defRPr>
            </a:lvl1pPr>
          </a:lstStyle>
          <a:p>
            <a:r>
              <a:rPr lang="it-IT"/>
              <a:t>Trascinare l'immagine su un segnaposto o fare clic sull'icona per aggiungerla</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Immagini con didascal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it-IT"/>
              <a:t>Fare clic per modificare stile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lvl1pPr>
              <a:defRPr>
                <a:solidFill>
                  <a:schemeClr val="bg1"/>
                </a:solidFill>
              </a:defRPr>
            </a:lvl1pPr>
          </a:lstStyle>
          <a:p>
            <a:fld id="{28E80666-FB37-4B36-9149-507F3B0178E3}" type="datetimeFigureOut">
              <a:rPr lang="en-US" smtClean="0"/>
              <a:pPr/>
              <a:t>11/30/2019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E63A33-8271-4DD0-9C48-789913D7C115}" type="slidenum">
              <a:rPr lang="en-US" smtClean="0"/>
              <a:pPr/>
              <a:t>‹N›</a:t>
            </a:fld>
            <a:endParaRPr lang="en-US" dirty="0"/>
          </a:p>
        </p:txBody>
      </p:sp>
      <p:sp>
        <p:nvSpPr>
          <p:cNvPr id="9" name="Picture Placeholder 8"/>
          <p:cNvSpPr>
            <a:spLocks noGrp="1"/>
          </p:cNvSpPr>
          <p:nvPr>
            <p:ph type="pic" sz="quarter" idx="13"/>
          </p:nvPr>
        </p:nvSpPr>
        <p:spPr>
          <a:xfrm>
            <a:off x="990600" y="2590800"/>
            <a:ext cx="3505200" cy="3505200"/>
          </a:xfrm>
          <a:prstGeom prst="ellipse">
            <a:avLst/>
          </a:prstGeom>
          <a:ln w="28575">
            <a:solidFill>
              <a:schemeClr val="accent1"/>
            </a:solidFill>
          </a:ln>
        </p:spPr>
        <p:txBody>
          <a:bodyPr/>
          <a:lstStyle>
            <a:lvl1pPr marL="0" indent="0">
              <a:buNone/>
              <a:defRPr>
                <a:solidFill>
                  <a:schemeClr val="bg1"/>
                </a:solidFill>
              </a:defRPr>
            </a:lvl1pPr>
          </a:lstStyle>
          <a:p>
            <a:r>
              <a:rPr lang="it-IT"/>
              <a:t>Trascinare l'immagine su un segnaposto o fare clic sull'icona per aggiungerla</a:t>
            </a:r>
            <a:endParaRPr/>
          </a:p>
        </p:txBody>
      </p:sp>
      <p:sp>
        <p:nvSpPr>
          <p:cNvPr id="8" name="Picture Placeholder 8"/>
          <p:cNvSpPr>
            <a:spLocks noGrp="1"/>
          </p:cNvSpPr>
          <p:nvPr>
            <p:ph type="pic" sz="quarter" idx="14"/>
          </p:nvPr>
        </p:nvSpPr>
        <p:spPr>
          <a:xfrm>
            <a:off x="2479675" y="1260475"/>
            <a:ext cx="1254125" cy="1254125"/>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it-IT"/>
              <a:t>Trascinare l'immagine su un segnaposto o fare clic sull'icona per aggiungerla</a:t>
            </a:r>
            <a:endParaRPr/>
          </a:p>
        </p:txBody>
      </p:sp>
      <p:sp>
        <p:nvSpPr>
          <p:cNvPr id="10" name="Picture Placeholder 8"/>
          <p:cNvSpPr>
            <a:spLocks noGrp="1"/>
          </p:cNvSpPr>
          <p:nvPr>
            <p:ph type="pic" sz="quarter" idx="15"/>
          </p:nvPr>
        </p:nvSpPr>
        <p:spPr>
          <a:xfrm>
            <a:off x="269875" y="762000"/>
            <a:ext cx="2092325" cy="2092325"/>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it-IT"/>
              <a:t>Trascinare l'immagine su un segnaposto o fare clic sull'icona per aggiungerla</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a:p>
        </p:txBody>
      </p:sp>
      <p:sp>
        <p:nvSpPr>
          <p:cNvPr id="3" name="Vertical Text Placeholder 2"/>
          <p:cNvSpPr>
            <a:spLocks noGrp="1"/>
          </p:cNvSpPr>
          <p:nvPr>
            <p:ph type="body" orient="vert" idx="1"/>
          </p:nvPr>
        </p:nvSpPr>
        <p:spPr>
          <a:xfrm>
            <a:off x="457200" y="2568388"/>
            <a:ext cx="8228013" cy="3468875"/>
          </a:xfrm>
        </p:spPr>
        <p:txBody>
          <a:bodyPr vert="eaVert"/>
          <a:lstStyle>
            <a:lvl5pPr>
              <a:defRPr/>
            </a:lvl5pPr>
            <a:lvl6pPr marL="1719072">
              <a:defRPr/>
            </a:lvl6pPr>
            <a:lvl7pPr marL="1719072">
              <a:defRPr/>
            </a:lvl7pPr>
            <a:lvl8pPr marL="1719072">
              <a:defRPr/>
            </a:lvl8pPr>
            <a:lvl9pPr marL="1719072">
              <a:defRPr/>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
        <p:nvSpPr>
          <p:cNvPr id="4" name="Date Placeholder 3"/>
          <p:cNvSpPr>
            <a:spLocks noGrp="1"/>
          </p:cNvSpPr>
          <p:nvPr>
            <p:ph type="dt" sz="half" idx="10"/>
          </p:nvPr>
        </p:nvSpPr>
        <p:spPr/>
        <p:txBody>
          <a:bodyPr/>
          <a:lstStyle/>
          <a:p>
            <a:fld id="{28E80666-FB37-4B36-9149-507F3B0178E3}" type="datetimeFigureOut">
              <a:rPr lang="en-US" smtClean="0"/>
              <a:pPr/>
              <a:t>11/30/2019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524000" cy="5851525"/>
          </a:xfrm>
        </p:spPr>
        <p:txBody>
          <a:bodyPr vert="eaVert" anchor="t" anchorCtr="0"/>
          <a:lstStyle/>
          <a:p>
            <a:r>
              <a:rPr lang="it-IT"/>
              <a:t>Fare clic per modificare stile</a:t>
            </a:r>
            <a:endParaRPr/>
          </a:p>
        </p:txBody>
      </p:sp>
      <p:sp>
        <p:nvSpPr>
          <p:cNvPr id="3" name="Vertical Text Placeholder 2"/>
          <p:cNvSpPr>
            <a:spLocks noGrp="1"/>
          </p:cNvSpPr>
          <p:nvPr>
            <p:ph type="body" orient="vert" idx="1"/>
          </p:nvPr>
        </p:nvSpPr>
        <p:spPr>
          <a:xfrm>
            <a:off x="457200" y="416859"/>
            <a:ext cx="6019800" cy="5615642"/>
          </a:xfrm>
        </p:spPr>
        <p:txBody>
          <a:bodyPr vert="eaVert"/>
          <a:lstStyle>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
        <p:nvSpPr>
          <p:cNvPr id="4" name="Date Placeholder 3"/>
          <p:cNvSpPr>
            <a:spLocks noGrp="1"/>
          </p:cNvSpPr>
          <p:nvPr>
            <p:ph type="dt" sz="half" idx="10"/>
          </p:nvPr>
        </p:nvSpPr>
        <p:spPr/>
        <p:txBody>
          <a:bodyPr/>
          <a:lstStyle/>
          <a:p>
            <a:fld id="{28E80666-FB37-4B36-9149-507F3B0178E3}" type="datetimeFigureOut">
              <a:rPr lang="en-US" smtClean="0"/>
              <a:pPr/>
              <a:t>11/30/2019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‹N›</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ormula di chiusur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8E80666-FB37-4B36-9149-507F3B0178E3}" type="datetimeFigureOut">
              <a:rPr lang="en-US" smtClean="0"/>
              <a:pPr/>
              <a:t>11/30/2019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7E63A33-8271-4DD0-9C48-789913D7C115}" type="slidenum">
              <a:rPr lang="en-US" smtClean="0"/>
              <a:pPr/>
              <a:t>‹N›</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a:p>
        </p:txBody>
      </p:sp>
      <p:sp>
        <p:nvSpPr>
          <p:cNvPr id="3" name="Content Placeholder 2"/>
          <p:cNvSpPr>
            <a:spLocks noGrp="1"/>
          </p:cNvSpPr>
          <p:nvPr>
            <p:ph idx="1"/>
          </p:nvPr>
        </p:nvSpPr>
        <p:spPr/>
        <p:txBody>
          <a:bodyPr/>
          <a:lstStyle>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
        <p:nvSpPr>
          <p:cNvPr id="4" name="Date Placeholder 3"/>
          <p:cNvSpPr>
            <a:spLocks noGrp="1"/>
          </p:cNvSpPr>
          <p:nvPr>
            <p:ph type="dt" sz="half" idx="10"/>
          </p:nvPr>
        </p:nvSpPr>
        <p:spPr/>
        <p:txBody>
          <a:bodyPr/>
          <a:lstStyle/>
          <a:p>
            <a:fld id="{28E80666-FB37-4B36-9149-507F3B0178E3}" type="datetimeFigureOut">
              <a:rPr lang="en-US" smtClean="0"/>
              <a:pPr/>
              <a:t>11/30/2019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36694"/>
            <a:ext cx="6400800" cy="1362075"/>
          </a:xfrm>
        </p:spPr>
        <p:txBody>
          <a:bodyPr anchor="b" anchorCtr="0"/>
          <a:lstStyle>
            <a:lvl1pPr algn="r">
              <a:defRPr sz="4600" b="0" cap="none" baseline="0"/>
            </a:lvl1pPr>
          </a:lstStyle>
          <a:p>
            <a:r>
              <a:rPr lang="it-IT"/>
              <a:t>Fare clic per modificare stile</a:t>
            </a:r>
            <a:endParaRPr/>
          </a:p>
        </p:txBody>
      </p:sp>
      <p:sp>
        <p:nvSpPr>
          <p:cNvPr id="3" name="Text Placeholder 2"/>
          <p:cNvSpPr>
            <a:spLocks noGrp="1"/>
          </p:cNvSpPr>
          <p:nvPr>
            <p:ph type="body" idx="1"/>
          </p:nvPr>
        </p:nvSpPr>
        <p:spPr>
          <a:xfrm>
            <a:off x="1676399" y="3609695"/>
            <a:ext cx="5181601" cy="1500187"/>
          </a:xfr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lvl1pPr>
              <a:defRPr>
                <a:solidFill>
                  <a:schemeClr val="bg1"/>
                </a:solidFill>
              </a:defRPr>
            </a:lvl1pPr>
          </a:lstStyle>
          <a:p>
            <a:fld id="{28E80666-FB37-4B36-9149-507F3B0178E3}" type="datetimeFigureOut">
              <a:rPr lang="en-US" smtClean="0"/>
              <a:pPr/>
              <a:t>11/30/2019</a:t>
            </a:fld>
            <a:endParaRPr lang="en-US"/>
          </a:p>
        </p:txBody>
      </p:sp>
      <p:sp>
        <p:nvSpPr>
          <p:cNvPr id="5" name="Footer Placeholder 4"/>
          <p:cNvSpPr>
            <a:spLocks noGrp="1"/>
          </p:cNvSpPr>
          <p:nvPr>
            <p:ph type="ftr" sz="quarter" idx="11"/>
          </p:nvPr>
        </p:nvSpPr>
        <p:spPr>
          <a:xfrm>
            <a:off x="7238999" y="6356350"/>
            <a:ext cx="1446213" cy="365125"/>
          </a:xfr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3E4AAA4-6363-4581-962D-1ACCC2D600C5}" type="slidenum">
              <a:rPr lang="en-US" smtClean="0"/>
              <a:t>‹N›</a:t>
            </a:fld>
            <a:endParaRPr lang="en-US"/>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
        <p:nvSpPr>
          <p:cNvPr id="5" name="Date Placeholder 4"/>
          <p:cNvSpPr>
            <a:spLocks noGrp="1"/>
          </p:cNvSpPr>
          <p:nvPr>
            <p:ph type="dt" sz="half" idx="10"/>
          </p:nvPr>
        </p:nvSpPr>
        <p:spPr/>
        <p:txBody>
          <a:bodyPr/>
          <a:lstStyle/>
          <a:p>
            <a:fld id="{28E80666-FB37-4B36-9149-507F3B0178E3}" type="datetimeFigureOut">
              <a:rPr lang="en-US" smtClean="0"/>
              <a:pPr/>
              <a:t>11/30/2019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stile</a:t>
            </a:r>
            <a:endParaRPr/>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740664"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
        <p:nvSpPr>
          <p:cNvPr id="5" name="Text Placeholder 4"/>
          <p:cNvSpPr>
            <a:spLocks noGrp="1"/>
          </p:cNvSpPr>
          <p:nvPr>
            <p:ph type="body" sz="quarter" idx="3"/>
          </p:nvPr>
        </p:nvSpPr>
        <p:spPr>
          <a:xfrm>
            <a:off x="4631578"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31578"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
        <p:nvSpPr>
          <p:cNvPr id="7" name="Date Placeholder 6"/>
          <p:cNvSpPr>
            <a:spLocks noGrp="1"/>
          </p:cNvSpPr>
          <p:nvPr>
            <p:ph type="dt" sz="half" idx="10"/>
          </p:nvPr>
        </p:nvSpPr>
        <p:spPr/>
        <p:txBody>
          <a:bodyPr/>
          <a:lstStyle/>
          <a:p>
            <a:fld id="{28E80666-FB37-4B36-9149-507F3B0178E3}" type="datetimeFigureOut">
              <a:rPr lang="en-US" smtClean="0"/>
              <a:pPr/>
              <a:t>11/30/2019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63A33-8271-4DD0-9C48-789913D7C115}"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uto, sopra e sot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
        <p:nvSpPr>
          <p:cNvPr id="5" name="Date Placeholder 4"/>
          <p:cNvSpPr>
            <a:spLocks noGrp="1"/>
          </p:cNvSpPr>
          <p:nvPr>
            <p:ph type="dt" sz="half" idx="10"/>
          </p:nvPr>
        </p:nvSpPr>
        <p:spPr/>
        <p:txBody>
          <a:bodyPr/>
          <a:lstStyle/>
          <a:p>
            <a:fld id="{28E80666-FB37-4B36-9149-507F3B0178E3}" type="datetimeFigureOut">
              <a:rPr lang="en-US" smtClean="0"/>
              <a:pPr/>
              <a:t>11/30/2019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E63A33-8271-4DD0-9C48-789913D7C115}" type="slidenum">
              <a:rPr lang="en-US" smtClean="0"/>
              <a:pPr/>
              <a:t>‹N›</a:t>
            </a:fld>
            <a:endParaRPr lang="en-US" dirty="0"/>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
        <p:nvSpPr>
          <p:cNvPr id="5" name="Date Placeholder 4"/>
          <p:cNvSpPr>
            <a:spLocks noGrp="1"/>
          </p:cNvSpPr>
          <p:nvPr>
            <p:ph type="dt" sz="half" idx="10"/>
          </p:nvPr>
        </p:nvSpPr>
        <p:spPr/>
        <p:txBody>
          <a:bodyPr/>
          <a:lstStyle/>
          <a:p>
            <a:fld id="{28E80666-FB37-4B36-9149-507F3B0178E3}" type="datetimeFigureOut">
              <a:rPr lang="en-US" smtClean="0"/>
              <a:pPr/>
              <a:t>11/30/2019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E63A33-8271-4DD0-9C48-789913D7C115}" type="slidenum">
              <a:rPr lang="en-US" smtClean="0"/>
              <a:pPr/>
              <a:t>‹N›</a:t>
            </a:fld>
            <a:endParaRPr lang="en-US" dirty="0"/>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
        <p:nvSpPr>
          <p:cNvPr id="5" name="Date Placeholder 4"/>
          <p:cNvSpPr>
            <a:spLocks noGrp="1"/>
          </p:cNvSpPr>
          <p:nvPr>
            <p:ph type="dt" sz="half" idx="10"/>
          </p:nvPr>
        </p:nvSpPr>
        <p:spPr/>
        <p:txBody>
          <a:bodyPr/>
          <a:lstStyle/>
          <a:p>
            <a:fld id="{28E80666-FB37-4B36-9149-507F3B0178E3}" type="datetimeFigureOut">
              <a:rPr lang="en-US" smtClean="0"/>
              <a:pPr/>
              <a:t>11/30/2019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E63A33-8271-4DD0-9C48-789913D7C115}" type="slidenum">
              <a:rPr lang="en-US" smtClean="0"/>
              <a:pPr/>
              <a:t>‹N›</a:t>
            </a:fld>
            <a:endParaRPr lang="en-US" dirty="0"/>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a:p>
        </p:txBody>
      </p:sp>
      <p:sp>
        <p:nvSpPr>
          <p:cNvPr id="3" name="Date Placeholder 2"/>
          <p:cNvSpPr>
            <a:spLocks noGrp="1"/>
          </p:cNvSpPr>
          <p:nvPr>
            <p:ph type="dt" sz="half" idx="10"/>
          </p:nvPr>
        </p:nvSpPr>
        <p:spPr/>
        <p:txBody>
          <a:bodyPr/>
          <a:lstStyle/>
          <a:p>
            <a:fld id="{28E80666-FB37-4B36-9149-507F3B0178E3}" type="datetimeFigureOut">
              <a:rPr lang="en-US" smtClean="0"/>
              <a:pPr/>
              <a:t>11/30/2019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63A33-8271-4DD0-9C48-789913D7C115}"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5141"/>
            <a:ext cx="8229600" cy="1143000"/>
          </a:xfrm>
          <a:prstGeom prst="rect">
            <a:avLst/>
          </a:prstGeom>
        </p:spPr>
        <p:txBody>
          <a:bodyPr vert="horz" lIns="91440" tIns="45720" rIns="91440" bIns="45720" rtlCol="0" anchor="ctr">
            <a:noAutofit/>
          </a:bodyPr>
          <a:lstStyle/>
          <a:p>
            <a:r>
              <a:rPr lang="it-IT"/>
              <a:t>Fare clic per modificare stile</a:t>
            </a:r>
            <a:endParaRPr/>
          </a:p>
        </p:txBody>
      </p:sp>
      <p:sp>
        <p:nvSpPr>
          <p:cNvPr id="3" name="Text Placeholder 2"/>
          <p:cNvSpPr>
            <a:spLocks noGrp="1"/>
          </p:cNvSpPr>
          <p:nvPr>
            <p:ph type="body" idx="1"/>
          </p:nvPr>
        </p:nvSpPr>
        <p:spPr>
          <a:xfrm>
            <a:off x="739775" y="2770094"/>
            <a:ext cx="7662864" cy="3267169"/>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fld id="{28E80666-FB37-4B36-9149-507F3B0178E3}" type="datetimeFigureOut">
              <a:rPr lang="en-US" smtClean="0"/>
              <a:pPr/>
              <a:t>11/30/2019</a:t>
            </a:fld>
            <a:endParaRPr lang="en-US" dirty="0"/>
          </a:p>
        </p:txBody>
      </p:sp>
      <p:sp>
        <p:nvSpPr>
          <p:cNvPr id="5" name="Footer Placeholder 4"/>
          <p:cNvSpPr>
            <a:spLocks noGrp="1"/>
          </p:cNvSpPr>
          <p:nvPr>
            <p:ph type="ftr" sz="quarter" idx="3"/>
          </p:nvPr>
        </p:nvSpPr>
        <p:spPr>
          <a:xfrm>
            <a:off x="5789613" y="6356350"/>
            <a:ext cx="2895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100" b="1">
                <a:solidFill>
                  <a:schemeClr val="tx1">
                    <a:lumMod val="50000"/>
                    <a:lumOff val="50000"/>
                  </a:schemeClr>
                </a:solidFill>
              </a:defRPr>
            </a:lvl1pPr>
          </a:lstStyle>
          <a:p>
            <a:fld id="{D7E63A33-8271-4DD0-9C48-789913D7C115}" type="slidenum">
              <a:rPr lang="en-US" smtClean="0"/>
              <a:pPr/>
              <a:t>‹N›</a:t>
            </a:fld>
            <a:endParaRPr lang="en-US" dirty="0"/>
          </a:p>
        </p:txBody>
      </p:sp>
    </p:spTree>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 id="2147484074" r:id="rId12"/>
    <p:sldLayoutId id="2147484075" r:id="rId13"/>
    <p:sldLayoutId id="2147484076" r:id="rId14"/>
    <p:sldLayoutId id="2147484077" r:id="rId15"/>
    <p:sldLayoutId id="2147484078" r:id="rId16"/>
  </p:sldLayoutIdLst>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9.png"/><Relationship Id="rId7" Type="http://schemas.openxmlformats.org/officeDocument/2006/relationships/image" Target="../media/image12.tiff"/><Relationship Id="rId2" Type="http://schemas.openxmlformats.org/officeDocument/2006/relationships/image" Target="../media/image8.png"/><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tiff"/><Relationship Id="rId4" Type="http://schemas.microsoft.com/office/2007/relationships/hdphoto" Target="../media/hdphoto1.wdp"/><Relationship Id="rId9" Type="http://schemas.openxmlformats.org/officeDocument/2006/relationships/image" Target="../media/image14.tiff"/></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102.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10.xml"/><Relationship Id="rId4" Type="http://schemas.openxmlformats.org/officeDocument/2006/relationships/image" Target="../media/image38.tiff"/></Relationships>
</file>

<file path=ppt/slides/_rels/slide15.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10.xml"/><Relationship Id="rId6" Type="http://schemas.openxmlformats.org/officeDocument/2006/relationships/image" Target="../media/image45.tiff"/><Relationship Id="rId5" Type="http://schemas.openxmlformats.org/officeDocument/2006/relationships/image" Target="../media/image44.tiff"/><Relationship Id="rId4" Type="http://schemas.openxmlformats.org/officeDocument/2006/relationships/image" Target="../media/image43.tiff"/></Relationships>
</file>

<file path=ppt/slides/_rels/slide1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tiff"/></Relationships>
</file>

<file path=ppt/slides/_rels/slide18.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10.xml"/><Relationship Id="rId4" Type="http://schemas.openxmlformats.org/officeDocument/2006/relationships/image" Target="../media/image55.tiff"/></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17.jpeg"/><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emf"/><Relationship Id="rId9"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tiff"/><Relationship Id="rId1" Type="http://schemas.openxmlformats.org/officeDocument/2006/relationships/slideLayout" Target="../slideLayouts/slideLayout16.xml"/><Relationship Id="rId4" Type="http://schemas.openxmlformats.org/officeDocument/2006/relationships/image" Target="../media/image76.tiff"/></Relationships>
</file>

<file path=ppt/slides/_rels/slide24.xml.rels><?xml version="1.0" encoding="UTF-8" standalone="yes"?>
<Relationships xmlns="http://schemas.openxmlformats.org/package/2006/relationships"><Relationship Id="rId3" Type="http://schemas.openxmlformats.org/officeDocument/2006/relationships/image" Target="../media/image78.tiff"/><Relationship Id="rId7" Type="http://schemas.openxmlformats.org/officeDocument/2006/relationships/image" Target="../media/image82.tiff"/><Relationship Id="rId2" Type="http://schemas.openxmlformats.org/officeDocument/2006/relationships/image" Target="../media/image77.tiff"/><Relationship Id="rId1" Type="http://schemas.openxmlformats.org/officeDocument/2006/relationships/slideLayout" Target="../slideLayouts/slideLayout10.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emf"/><Relationship Id="rId1" Type="http://schemas.openxmlformats.org/officeDocument/2006/relationships/slideLayout" Target="../slideLayouts/slideLayout10.xml"/><Relationship Id="rId5" Type="http://schemas.openxmlformats.org/officeDocument/2006/relationships/image" Target="../media/image87.png"/><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6.xml"/><Relationship Id="rId4" Type="http://schemas.openxmlformats.org/officeDocument/2006/relationships/image" Target="../media/image90.emf"/></Relationships>
</file>

<file path=ppt/slides/_rels/slide2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92.emf"/><Relationship Id="rId7" Type="http://schemas.openxmlformats.org/officeDocument/2006/relationships/image" Target="../media/image96.jpe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95.png"/><Relationship Id="rId5" Type="http://schemas.openxmlformats.org/officeDocument/2006/relationships/image" Target="../media/image94.emf"/><Relationship Id="rId4" Type="http://schemas.openxmlformats.org/officeDocument/2006/relationships/image" Target="../media/image93.emf"/></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image" Target="../media/image98.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s://www.google.com/url?sa=i&amp;rct=j&amp;q=&amp;esrc=s&amp;source=images&amp;cd=&amp;ved=2ahUKEwj4gPell77gAhUqsaQKHclDBaQQjRx6BAgBEAU&amp;url=https://www.medicinapertutti.it/argomento/lingua/&amp;psig=AOvVaw0JCwNFq_9snTqv4uMNE2Cx&amp;ust=1550335232734430" TargetMode="Externa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image" Target="../media/image102.png"/><Relationship Id="rId1" Type="http://schemas.openxmlformats.org/officeDocument/2006/relationships/slideLayout" Target="../slideLayouts/slideLayout16.xml"/><Relationship Id="rId4" Type="http://schemas.openxmlformats.org/officeDocument/2006/relationships/image" Target="../media/image104.tiff"/></Relationships>
</file>

<file path=ppt/slides/_rels/slide3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5.jpeg"/><Relationship Id="rId7" Type="http://schemas.openxmlformats.org/officeDocument/2006/relationships/image" Target="../media/image108.png"/><Relationship Id="rId12" Type="http://schemas.openxmlformats.org/officeDocument/2006/relationships/image" Target="../media/image111.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10.png"/><Relationship Id="rId5" Type="http://schemas.microsoft.com/office/2007/relationships/hdphoto" Target="../media/hdphoto2.wdp"/><Relationship Id="rId10" Type="http://schemas.openxmlformats.org/officeDocument/2006/relationships/image" Target="../media/image109.gif"/><Relationship Id="rId4" Type="http://schemas.openxmlformats.org/officeDocument/2006/relationships/image" Target="../media/image106.png"/><Relationship Id="rId9" Type="http://schemas.openxmlformats.org/officeDocument/2006/relationships/hyperlink" Target="http://www.kcl.ac.uk/depsta/biomedical/mrc/Researcher.php?PersonID=19"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hyperlink" Target="https://www.google.com/url?sa=i&amp;rct=j&amp;q=&amp;esrc=s&amp;source=images&amp;cd=&amp;ved=2ahUKEwiD85SOxqfhAhUJzaQKHdbOCY4QjRx6BAgBEAU&amp;url=http://www.disprassiaitard.eu/la-disprassia/&amp;psig=AOvVaw0IZzCRwn_7zxBiLoBMPQ9j&amp;ust=1553955665979844" TargetMode="Externa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8.jp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4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0.xml"/><Relationship Id="rId4" Type="http://schemas.openxmlformats.org/officeDocument/2006/relationships/image" Target="../media/image125.png"/></Relationships>
</file>

<file path=ppt/slides/_rels/slide5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8.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8.png"/><Relationship Id="rId1" Type="http://schemas.openxmlformats.org/officeDocument/2006/relationships/slideLayout" Target="../slideLayouts/slideLayout16.xml"/><Relationship Id="rId4" Type="http://schemas.openxmlformats.org/officeDocument/2006/relationships/image" Target="../media/image129.png"/></Relationships>
</file>

<file path=ppt/slides/_rels/slide5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6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137.png"/></Relationships>
</file>

<file path=ppt/slides/_rels/slide6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136.png"/><Relationship Id="rId4" Type="http://schemas.openxmlformats.org/officeDocument/2006/relationships/image" Target="../media/image139.png"/></Relationships>
</file>

<file path=ppt/slides/_rels/slide6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142.png"/><Relationship Id="rId4" Type="http://schemas.openxmlformats.org/officeDocument/2006/relationships/image" Target="../media/image141.png"/></Relationships>
</file>

<file path=ppt/slides/_rels/slide6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7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51.png"/><Relationship Id="rId11" Type="http://schemas.openxmlformats.org/officeDocument/2006/relationships/image" Target="../media/image156.png"/><Relationship Id="rId5" Type="http://schemas.openxmlformats.org/officeDocument/2006/relationships/image" Target="../media/image150.pn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png"/></Relationships>
</file>

<file path=ppt/slides/_rels/slide7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9.jpeg"/><Relationship Id="rId18" Type="http://schemas.openxmlformats.org/officeDocument/2006/relationships/image" Target="../media/image174.png"/><Relationship Id="rId3" Type="http://schemas.openxmlformats.org/officeDocument/2006/relationships/image" Target="../media/image159.png"/><Relationship Id="rId7" Type="http://schemas.openxmlformats.org/officeDocument/2006/relationships/image" Target="../media/image163.png"/><Relationship Id="rId12" Type="http://schemas.openxmlformats.org/officeDocument/2006/relationships/image" Target="../media/image168.jpeg"/><Relationship Id="rId17" Type="http://schemas.openxmlformats.org/officeDocument/2006/relationships/image" Target="../media/image173.png"/><Relationship Id="rId2" Type="http://schemas.openxmlformats.org/officeDocument/2006/relationships/image" Target="../media/image158.png"/><Relationship Id="rId16" Type="http://schemas.openxmlformats.org/officeDocument/2006/relationships/image" Target="../media/image172.png"/><Relationship Id="rId20" Type="http://schemas.openxmlformats.org/officeDocument/2006/relationships/image" Target="../media/image176.png"/><Relationship Id="rId1" Type="http://schemas.openxmlformats.org/officeDocument/2006/relationships/slideLayout" Target="../slideLayouts/slideLayout10.xml"/><Relationship Id="rId6" Type="http://schemas.openxmlformats.org/officeDocument/2006/relationships/image" Target="../media/image162.png"/><Relationship Id="rId11" Type="http://schemas.openxmlformats.org/officeDocument/2006/relationships/image" Target="../media/image167.jpeg"/><Relationship Id="rId5" Type="http://schemas.openxmlformats.org/officeDocument/2006/relationships/image" Target="../media/image161.png"/><Relationship Id="rId15" Type="http://schemas.openxmlformats.org/officeDocument/2006/relationships/image" Target="../media/image171.png"/><Relationship Id="rId10" Type="http://schemas.openxmlformats.org/officeDocument/2006/relationships/image" Target="../media/image166.jpeg"/><Relationship Id="rId19" Type="http://schemas.openxmlformats.org/officeDocument/2006/relationships/image" Target="../media/image175.png"/><Relationship Id="rId4" Type="http://schemas.openxmlformats.org/officeDocument/2006/relationships/image" Target="../media/image160.png"/><Relationship Id="rId9" Type="http://schemas.openxmlformats.org/officeDocument/2006/relationships/image" Target="../media/image165.png"/><Relationship Id="rId14" Type="http://schemas.openxmlformats.org/officeDocument/2006/relationships/image" Target="../media/image170.jpeg"/></Relationships>
</file>

<file path=ppt/slides/_rels/slide7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9.xml"/><Relationship Id="rId5" Type="http://schemas.openxmlformats.org/officeDocument/2006/relationships/image" Target="../media/image181.png"/><Relationship Id="rId4" Type="http://schemas.openxmlformats.org/officeDocument/2006/relationships/image" Target="../media/image180.png"/></Relationships>
</file>

<file path=ppt/slides/_rels/slide7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21.png"/><Relationship Id="rId1" Type="http://schemas.openxmlformats.org/officeDocument/2006/relationships/slideLayout" Target="../slideLayouts/slideLayout9.xml"/><Relationship Id="rId5" Type="http://schemas.openxmlformats.org/officeDocument/2006/relationships/image" Target="../media/image190.png"/><Relationship Id="rId4" Type="http://schemas.openxmlformats.org/officeDocument/2006/relationships/image" Target="../media/image189.png"/></Relationships>
</file>

<file path=ppt/slides/_rels/slide9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6.png"/><Relationship Id="rId1" Type="http://schemas.openxmlformats.org/officeDocument/2006/relationships/slideLayout" Target="../slideLayouts/slideLayout10.xml"/><Relationship Id="rId5" Type="http://schemas.openxmlformats.org/officeDocument/2006/relationships/image" Target="../media/image197.png"/><Relationship Id="rId4" Type="http://schemas.openxmlformats.org/officeDocument/2006/relationships/image" Target="../media/image19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9656F82A-8CFF-F847-8FA8-B504EE7A78D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92" y="-28418"/>
            <a:ext cx="9196352" cy="6858000"/>
          </a:xfrm>
          <a:prstGeom prst="rect">
            <a:avLst/>
          </a:prstGeom>
        </p:spPr>
      </p:pic>
      <p:pic>
        <p:nvPicPr>
          <p:cNvPr id="7" name="Immagine 6">
            <a:extLst>
              <a:ext uri="{FF2B5EF4-FFF2-40B4-BE49-F238E27FC236}">
                <a16:creationId xmlns:a16="http://schemas.microsoft.com/office/drawing/2014/main" id="{3F9BDC13-E72C-DC47-A5AD-245156253EA5}"/>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9797" b="99522" l="10000" r="90000">
                        <a14:foregroundMark x1="48563" y1="95579" x2="48563" y2="95579"/>
                        <a14:foregroundMark x1="44438" y1="99044" x2="44438" y2="99044"/>
                        <a14:foregroundMark x1="35188" y1="97013" x2="35188" y2="97013"/>
                        <a14:foregroundMark x1="37250" y1="95579" x2="37250" y2="95579"/>
                        <a14:foregroundMark x1="37250" y1="96535" x2="37250" y2="96535"/>
                        <a14:foregroundMark x1="36500" y1="98088" x2="36500" y2="98088"/>
                        <a14:foregroundMark x1="36188" y1="97491" x2="36188" y2="97491"/>
                        <a14:foregroundMark x1="36188" y1="95102" x2="36188" y2="95102"/>
                        <a14:foregroundMark x1="32375" y1="99522" x2="32375" y2="99522"/>
                        <a14:foregroundMark x1="33625" y1="98088" x2="33625" y2="98088"/>
                        <a14:backgroundMark x1="32875" y1="96535" x2="32875" y2="96535"/>
                        <a14:backgroundMark x1="36500" y1="99044" x2="36500" y2="99044"/>
                        <a14:backgroundMark x1="35938" y1="97013" x2="35938" y2="97013"/>
                        <a14:backgroundMark x1="37500" y1="97491" x2="37500" y2="97491"/>
                        <a14:backgroundMark x1="38250" y1="98088" x2="38250" y2="98088"/>
                        <a14:backgroundMark x1="35938" y1="97491" x2="35938" y2="97491"/>
                        <a14:backgroundMark x1="35688" y1="97013" x2="35688" y2="97013"/>
                        <a14:backgroundMark x1="35688" y1="98088" x2="35688" y2="98088"/>
                        <a14:backgroundMark x1="34938" y1="96535" x2="34938" y2="96535"/>
                        <a14:backgroundMark x1="35938" y1="98088" x2="35938" y2="98088"/>
                        <a14:backgroundMark x1="35438" y1="97491" x2="35438" y2="97491"/>
                      </a14:backgroundRemoval>
                    </a14:imgEffect>
                  </a14:imgLayer>
                </a14:imgProps>
              </a:ext>
              <a:ext uri="{28A0092B-C50C-407E-A947-70E740481C1C}">
                <a14:useLocalDpi xmlns:a14="http://schemas.microsoft.com/office/drawing/2010/main"/>
              </a:ext>
            </a:extLst>
          </a:blip>
          <a:stretch>
            <a:fillRect/>
          </a:stretch>
        </p:blipFill>
        <p:spPr>
          <a:xfrm>
            <a:off x="12225" y="2124570"/>
            <a:ext cx="6382371" cy="3319561"/>
          </a:xfrm>
          <a:prstGeom prst="rect">
            <a:avLst/>
          </a:prstGeom>
          <a:effectLst>
            <a:softEdge rad="38100"/>
          </a:effectLst>
        </p:spPr>
      </p:pic>
      <p:pic>
        <p:nvPicPr>
          <p:cNvPr id="12" name="Immagine 11">
            <a:extLst>
              <a:ext uri="{FF2B5EF4-FFF2-40B4-BE49-F238E27FC236}">
                <a16:creationId xmlns:a16="http://schemas.microsoft.com/office/drawing/2014/main" id="{38EBA3CB-4C3D-6743-86F5-3EBB6E8C2A58}"/>
              </a:ext>
            </a:extLst>
          </p:cNvPr>
          <p:cNvPicPr>
            <a:picLocks noChangeAspect="1"/>
          </p:cNvPicPr>
          <p:nvPr/>
        </p:nvPicPr>
        <p:blipFill>
          <a:blip r:embed="rId5"/>
          <a:stretch>
            <a:fillRect/>
          </a:stretch>
        </p:blipFill>
        <p:spPr>
          <a:xfrm>
            <a:off x="1584192" y="6042038"/>
            <a:ext cx="1792441" cy="815962"/>
          </a:xfrm>
          <a:prstGeom prst="rect">
            <a:avLst/>
          </a:prstGeom>
          <a:solidFill>
            <a:schemeClr val="bg1">
              <a:alpha val="65000"/>
            </a:schemeClr>
          </a:solidFill>
        </p:spPr>
      </p:pic>
      <p:pic>
        <p:nvPicPr>
          <p:cNvPr id="13" name="Immagine 12">
            <a:extLst>
              <a:ext uri="{FF2B5EF4-FFF2-40B4-BE49-F238E27FC236}">
                <a16:creationId xmlns:a16="http://schemas.microsoft.com/office/drawing/2014/main" id="{7F0D97C6-1F34-3E4C-A010-1E65070AECA1}"/>
              </a:ext>
            </a:extLst>
          </p:cNvPr>
          <p:cNvPicPr>
            <a:picLocks noChangeAspect="1"/>
          </p:cNvPicPr>
          <p:nvPr/>
        </p:nvPicPr>
        <p:blipFill>
          <a:blip r:embed="rId6"/>
          <a:stretch>
            <a:fillRect/>
          </a:stretch>
        </p:blipFill>
        <p:spPr>
          <a:xfrm>
            <a:off x="-77108" y="6054852"/>
            <a:ext cx="1702115" cy="815962"/>
          </a:xfrm>
          <a:prstGeom prst="rect">
            <a:avLst/>
          </a:prstGeom>
        </p:spPr>
      </p:pic>
      <p:pic>
        <p:nvPicPr>
          <p:cNvPr id="14" name="Immagine 13">
            <a:extLst>
              <a:ext uri="{FF2B5EF4-FFF2-40B4-BE49-F238E27FC236}">
                <a16:creationId xmlns:a16="http://schemas.microsoft.com/office/drawing/2014/main" id="{6C23E23E-3D5C-A548-B062-B878D6A56B3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76632" y="6054851"/>
            <a:ext cx="2023029" cy="803149"/>
          </a:xfrm>
          <a:prstGeom prst="rect">
            <a:avLst/>
          </a:prstGeom>
        </p:spPr>
      </p:pic>
      <p:sp>
        <p:nvSpPr>
          <p:cNvPr id="15" name="CasellaDiTesto 14">
            <a:extLst>
              <a:ext uri="{FF2B5EF4-FFF2-40B4-BE49-F238E27FC236}">
                <a16:creationId xmlns:a16="http://schemas.microsoft.com/office/drawing/2014/main" id="{98BB15D8-A36E-424C-B886-E55A9BE878DA}"/>
              </a:ext>
            </a:extLst>
          </p:cNvPr>
          <p:cNvSpPr txBox="1"/>
          <p:nvPr/>
        </p:nvSpPr>
        <p:spPr>
          <a:xfrm>
            <a:off x="5229922" y="3988710"/>
            <a:ext cx="3974422" cy="1858970"/>
          </a:xfrm>
          <a:prstGeom prst="rect">
            <a:avLst/>
          </a:prstGeom>
          <a:solidFill>
            <a:srgbClr val="FFFFFF">
              <a:alpha val="25490"/>
            </a:srgbClr>
          </a:solidFill>
        </p:spPr>
        <p:txBody>
          <a:bodyPr wrap="square" rtlCol="0">
            <a:spAutoFit/>
          </a:bodyPr>
          <a:lstStyle/>
          <a:p>
            <a:pPr algn="r">
              <a:lnSpc>
                <a:spcPct val="70000"/>
              </a:lnSpc>
            </a:pPr>
            <a:endParaRPr lang="it-IT" sz="2400" i="1" dirty="0">
              <a:solidFill>
                <a:schemeClr val="bg2">
                  <a:lumMod val="25000"/>
                </a:schemeClr>
              </a:solidFill>
              <a:latin typeface="Arial" panose="020B0604020202020204" pitchFamily="34" charset="0"/>
              <a:cs typeface="Arial" panose="020B0604020202020204" pitchFamily="34" charset="0"/>
            </a:endParaRPr>
          </a:p>
          <a:p>
            <a:pPr>
              <a:lnSpc>
                <a:spcPct val="70000"/>
              </a:lnSpc>
            </a:pPr>
            <a:r>
              <a:rPr lang="it-IT" sz="2000" b="1" i="1" dirty="0">
                <a:solidFill>
                  <a:schemeClr val="bg2">
                    <a:lumMod val="25000"/>
                  </a:schemeClr>
                </a:solidFill>
                <a:latin typeface="Arial" panose="020B0604020202020204" pitchFamily="34" charset="0"/>
                <a:cs typeface="Arial" panose="020B0604020202020204" pitchFamily="34" charset="0"/>
              </a:rPr>
              <a:t>CRISTINA PANISI</a:t>
            </a:r>
          </a:p>
          <a:p>
            <a:pPr algn="r"/>
            <a:endParaRPr lang="it-IT" i="1" dirty="0">
              <a:solidFill>
                <a:schemeClr val="bg2">
                  <a:lumMod val="25000"/>
                </a:schemeClr>
              </a:solidFill>
              <a:latin typeface="Arial" panose="020B0604020202020204" pitchFamily="34" charset="0"/>
              <a:cs typeface="Arial" panose="020B0604020202020204" pitchFamily="34" charset="0"/>
            </a:endParaRPr>
          </a:p>
          <a:p>
            <a:pPr algn="r"/>
            <a:r>
              <a:rPr lang="it-IT" sz="1600" i="1" dirty="0">
                <a:solidFill>
                  <a:schemeClr val="bg2">
                    <a:lumMod val="25000"/>
                  </a:schemeClr>
                </a:solidFill>
                <a:latin typeface="Arial" panose="020B0604020202020204" pitchFamily="34" charset="0"/>
                <a:cs typeface="Arial" panose="020B0604020202020204" pitchFamily="34" charset="0"/>
              </a:rPr>
              <a:t>Istituto Sacra Famiglia, Varese</a:t>
            </a:r>
          </a:p>
          <a:p>
            <a:pPr algn="r"/>
            <a:r>
              <a:rPr lang="it-IT" sz="1600" i="1" dirty="0">
                <a:solidFill>
                  <a:schemeClr val="bg2">
                    <a:lumMod val="25000"/>
                  </a:schemeClr>
                </a:solidFill>
                <a:latin typeface="Arial" panose="020B0604020202020204" pitchFamily="34" charset="0"/>
                <a:cs typeface="Arial" panose="020B0604020202020204" pitchFamily="34" charset="0"/>
              </a:rPr>
              <a:t>SPAEE Università Cattolica, Milano</a:t>
            </a:r>
          </a:p>
          <a:p>
            <a:pPr algn="r"/>
            <a:endParaRPr lang="it-IT" dirty="0">
              <a:solidFill>
                <a:schemeClr val="bg2">
                  <a:lumMod val="25000"/>
                </a:schemeClr>
              </a:solidFill>
              <a:latin typeface="Arial" panose="020B0604020202020204" pitchFamily="34" charset="0"/>
              <a:cs typeface="Arial" panose="020B0604020202020204" pitchFamily="34" charset="0"/>
            </a:endParaRPr>
          </a:p>
          <a:p>
            <a:pPr algn="r"/>
            <a:r>
              <a:rPr lang="it-IT" sz="1600" b="1" i="1" dirty="0">
                <a:solidFill>
                  <a:schemeClr val="bg2">
                    <a:lumMod val="25000"/>
                  </a:schemeClr>
                </a:solidFill>
                <a:latin typeface="Arial" panose="020B0604020202020204" pitchFamily="34" charset="0"/>
                <a:cs typeface="Arial" panose="020B0604020202020204" pitchFamily="34" charset="0"/>
              </a:rPr>
              <a:t>cristina.panisi01@universitadipavia.it</a:t>
            </a:r>
          </a:p>
        </p:txBody>
      </p:sp>
      <p:pic>
        <p:nvPicPr>
          <p:cNvPr id="3" name="Immagine 2">
            <a:extLst>
              <a:ext uri="{FF2B5EF4-FFF2-40B4-BE49-F238E27FC236}">
                <a16:creationId xmlns:a16="http://schemas.microsoft.com/office/drawing/2014/main" id="{00540440-444A-BF48-A4C4-023D3F2E587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041" y="-56836"/>
            <a:ext cx="4998906" cy="779744"/>
          </a:xfrm>
          <a:prstGeom prst="rect">
            <a:avLst/>
          </a:prstGeom>
        </p:spPr>
      </p:pic>
      <p:pic>
        <p:nvPicPr>
          <p:cNvPr id="4" name="Immagine 3">
            <a:extLst>
              <a:ext uri="{FF2B5EF4-FFF2-40B4-BE49-F238E27FC236}">
                <a16:creationId xmlns:a16="http://schemas.microsoft.com/office/drawing/2014/main" id="{B29D2F7D-B0D7-7648-8063-3E98082FCE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50780" y="-56836"/>
            <a:ext cx="4353564" cy="3434826"/>
          </a:xfrm>
          <a:prstGeom prst="rect">
            <a:avLst/>
          </a:prstGeom>
        </p:spPr>
      </p:pic>
      <p:pic>
        <p:nvPicPr>
          <p:cNvPr id="5" name="Immagine 4">
            <a:extLst>
              <a:ext uri="{FF2B5EF4-FFF2-40B4-BE49-F238E27FC236}">
                <a16:creationId xmlns:a16="http://schemas.microsoft.com/office/drawing/2014/main" id="{86DB3F41-4677-564E-8ACE-E67D6B5FF4C1}"/>
              </a:ext>
            </a:extLst>
          </p:cNvPr>
          <p:cNvPicPr>
            <a:picLocks noChangeAspect="1"/>
          </p:cNvPicPr>
          <p:nvPr/>
        </p:nvPicPr>
        <p:blipFill>
          <a:blip r:embed="rId10"/>
          <a:stretch>
            <a:fillRect/>
          </a:stretch>
        </p:blipFill>
        <p:spPr>
          <a:xfrm>
            <a:off x="0" y="665731"/>
            <a:ext cx="5321300" cy="673100"/>
          </a:xfrm>
          <a:prstGeom prst="rect">
            <a:avLst/>
          </a:prstGeom>
        </p:spPr>
      </p:pic>
    </p:spTree>
    <p:extLst>
      <p:ext uri="{BB962C8B-B14F-4D97-AF65-F5344CB8AC3E}">
        <p14:creationId xmlns:p14="http://schemas.microsoft.com/office/powerpoint/2010/main" val="572056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9143999" cy="6711001"/>
          </a:xfrm>
          <a:prstGeom prst="rect">
            <a:avLst/>
          </a:prstGeom>
        </p:spPr>
      </p:pic>
      <p:sp>
        <p:nvSpPr>
          <p:cNvPr id="3" name="CasellaDiTesto 2"/>
          <p:cNvSpPr txBox="1"/>
          <p:nvPr/>
        </p:nvSpPr>
        <p:spPr>
          <a:xfrm>
            <a:off x="3151211" y="3277101"/>
            <a:ext cx="1489379" cy="400110"/>
          </a:xfrm>
          <a:prstGeom prst="rect">
            <a:avLst/>
          </a:prstGeom>
          <a:solidFill>
            <a:schemeClr val="bg1"/>
          </a:solidFill>
        </p:spPr>
        <p:txBody>
          <a:bodyPr wrap="square" rtlCol="0">
            <a:spAutoFit/>
          </a:bodyPr>
          <a:lstStyle/>
          <a:p>
            <a:pPr algn="ctr"/>
            <a:r>
              <a:rPr lang="it-IT" sz="2000" b="1" dirty="0">
                <a:solidFill>
                  <a:srgbClr val="0000FF"/>
                </a:solidFill>
              </a:rPr>
              <a:t>AUTISMO</a:t>
            </a:r>
          </a:p>
        </p:txBody>
      </p:sp>
      <p:sp>
        <p:nvSpPr>
          <p:cNvPr id="4" name="CasellaDiTesto 3"/>
          <p:cNvSpPr txBox="1"/>
          <p:nvPr/>
        </p:nvSpPr>
        <p:spPr>
          <a:xfrm>
            <a:off x="5608228" y="6083189"/>
            <a:ext cx="2011119" cy="400110"/>
          </a:xfrm>
          <a:prstGeom prst="rect">
            <a:avLst/>
          </a:prstGeom>
          <a:solidFill>
            <a:schemeClr val="bg1"/>
          </a:solidFill>
        </p:spPr>
        <p:txBody>
          <a:bodyPr wrap="square" rtlCol="0">
            <a:spAutoFit/>
          </a:bodyPr>
          <a:lstStyle/>
          <a:p>
            <a:pPr algn="ctr"/>
            <a:r>
              <a:rPr lang="it-IT" sz="2000" b="1" dirty="0">
                <a:solidFill>
                  <a:srgbClr val="0000FF"/>
                </a:solidFill>
              </a:rPr>
              <a:t>DOC</a:t>
            </a:r>
          </a:p>
        </p:txBody>
      </p:sp>
      <p:sp>
        <p:nvSpPr>
          <p:cNvPr id="5" name="CasellaDiTesto 4"/>
          <p:cNvSpPr txBox="1"/>
          <p:nvPr/>
        </p:nvSpPr>
        <p:spPr>
          <a:xfrm>
            <a:off x="2860260" y="1343458"/>
            <a:ext cx="1489379" cy="400110"/>
          </a:xfrm>
          <a:prstGeom prst="rect">
            <a:avLst/>
          </a:prstGeom>
          <a:solidFill>
            <a:schemeClr val="bg1"/>
          </a:solidFill>
        </p:spPr>
        <p:txBody>
          <a:bodyPr wrap="square" rtlCol="0">
            <a:spAutoFit/>
          </a:bodyPr>
          <a:lstStyle/>
          <a:p>
            <a:pPr algn="ctr"/>
            <a:r>
              <a:rPr lang="it-IT" sz="2000" b="1" dirty="0">
                <a:solidFill>
                  <a:srgbClr val="0000FF"/>
                </a:solidFill>
              </a:rPr>
              <a:t>ADHD</a:t>
            </a:r>
          </a:p>
        </p:txBody>
      </p:sp>
      <p:sp>
        <p:nvSpPr>
          <p:cNvPr id="6" name="CasellaDiTesto 5"/>
          <p:cNvSpPr txBox="1"/>
          <p:nvPr/>
        </p:nvSpPr>
        <p:spPr>
          <a:xfrm>
            <a:off x="6853689" y="2676936"/>
            <a:ext cx="1489379" cy="400110"/>
          </a:xfrm>
          <a:prstGeom prst="rect">
            <a:avLst/>
          </a:prstGeom>
          <a:solidFill>
            <a:schemeClr val="bg1"/>
          </a:solidFill>
        </p:spPr>
        <p:txBody>
          <a:bodyPr wrap="square" rtlCol="0">
            <a:spAutoFit/>
          </a:bodyPr>
          <a:lstStyle/>
          <a:p>
            <a:pPr algn="ctr"/>
            <a:r>
              <a:rPr lang="it-IT" sz="2000" b="1" dirty="0">
                <a:solidFill>
                  <a:srgbClr val="0000FF"/>
                </a:solidFill>
              </a:rPr>
              <a:t>DSA</a:t>
            </a:r>
          </a:p>
        </p:txBody>
      </p:sp>
      <p:sp>
        <p:nvSpPr>
          <p:cNvPr id="7" name="CasellaDiTesto 6"/>
          <p:cNvSpPr txBox="1"/>
          <p:nvPr/>
        </p:nvSpPr>
        <p:spPr>
          <a:xfrm>
            <a:off x="6434768" y="1343458"/>
            <a:ext cx="1489379" cy="400110"/>
          </a:xfrm>
          <a:prstGeom prst="rect">
            <a:avLst/>
          </a:prstGeom>
          <a:solidFill>
            <a:schemeClr val="bg1"/>
          </a:solidFill>
        </p:spPr>
        <p:txBody>
          <a:bodyPr wrap="square" rtlCol="0">
            <a:spAutoFit/>
          </a:bodyPr>
          <a:lstStyle/>
          <a:p>
            <a:pPr algn="ctr"/>
            <a:r>
              <a:rPr lang="it-IT" sz="2000" b="1" dirty="0">
                <a:solidFill>
                  <a:srgbClr val="0000FF"/>
                </a:solidFill>
              </a:rPr>
              <a:t>DOP</a:t>
            </a:r>
          </a:p>
        </p:txBody>
      </p:sp>
      <p:cxnSp>
        <p:nvCxnSpPr>
          <p:cNvPr id="11" name="Connettore 1 10"/>
          <p:cNvCxnSpPr/>
          <p:nvPr/>
        </p:nvCxnSpPr>
        <p:spPr>
          <a:xfrm>
            <a:off x="533041" y="454717"/>
            <a:ext cx="7810027" cy="5628472"/>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Connettore 1 11"/>
          <p:cNvCxnSpPr/>
          <p:nvPr/>
        </p:nvCxnSpPr>
        <p:spPr>
          <a:xfrm flipV="1">
            <a:off x="533041" y="607117"/>
            <a:ext cx="7586162" cy="5476072"/>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77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a:spLocks noGrp="1"/>
          </p:cNvSpPr>
          <p:nvPr>
            <p:ph type="title"/>
          </p:nvPr>
        </p:nvSpPr>
        <p:spPr>
          <a:xfrm>
            <a:off x="899591" y="79468"/>
            <a:ext cx="6840761" cy="1333308"/>
          </a:xfrm>
        </p:spPr>
        <p:txBody>
          <a:bodyPr/>
          <a:lstStyle/>
          <a:p>
            <a:r>
              <a:rPr lang="it-IT" sz="4000" dirty="0">
                <a:latin typeface="+mn-lt"/>
                <a:cs typeface="Chalkduster"/>
              </a:rPr>
              <a:t>L’autismo è un disturbo della comunicazione</a:t>
            </a:r>
          </a:p>
        </p:txBody>
      </p:sp>
      <p:sp>
        <p:nvSpPr>
          <p:cNvPr id="8" name="CasellaDiTesto 7"/>
          <p:cNvSpPr txBox="1"/>
          <p:nvPr/>
        </p:nvSpPr>
        <p:spPr>
          <a:xfrm>
            <a:off x="6372200" y="2924944"/>
            <a:ext cx="2442195" cy="461665"/>
          </a:xfrm>
          <a:prstGeom prst="rect">
            <a:avLst/>
          </a:prstGeom>
          <a:noFill/>
        </p:spPr>
        <p:txBody>
          <a:bodyPr wrap="square" rtlCol="0">
            <a:spAutoFit/>
          </a:bodyPr>
          <a:lstStyle/>
          <a:p>
            <a:pPr algn="ctr"/>
            <a:r>
              <a:rPr lang="it-IT" sz="2400" dirty="0">
                <a:solidFill>
                  <a:srgbClr val="3366FF"/>
                </a:solidFill>
              </a:rPr>
              <a:t>studente con SA</a:t>
            </a:r>
          </a:p>
        </p:txBody>
      </p:sp>
      <p:sp>
        <p:nvSpPr>
          <p:cNvPr id="9" name="CasellaDiTesto 8"/>
          <p:cNvSpPr txBox="1"/>
          <p:nvPr/>
        </p:nvSpPr>
        <p:spPr>
          <a:xfrm>
            <a:off x="179512" y="2996952"/>
            <a:ext cx="2692377" cy="461665"/>
          </a:xfrm>
          <a:prstGeom prst="rect">
            <a:avLst/>
          </a:prstGeom>
          <a:noFill/>
        </p:spPr>
        <p:txBody>
          <a:bodyPr wrap="square" rtlCol="0">
            <a:spAutoFit/>
          </a:bodyPr>
          <a:lstStyle/>
          <a:p>
            <a:pPr algn="ctr"/>
            <a:r>
              <a:rPr lang="it-IT" sz="2400" dirty="0">
                <a:solidFill>
                  <a:srgbClr val="3366FF"/>
                </a:solidFill>
              </a:rPr>
              <a:t>docente</a:t>
            </a:r>
          </a:p>
        </p:txBody>
      </p:sp>
      <p:pic>
        <p:nvPicPr>
          <p:cNvPr id="14" name="Immagine 13" descr="AA039258.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4288" y="692696"/>
            <a:ext cx="1739958" cy="2276872"/>
          </a:xfrm>
          <a:prstGeom prst="rect">
            <a:avLst/>
          </a:prstGeom>
        </p:spPr>
      </p:pic>
      <p:pic>
        <p:nvPicPr>
          <p:cNvPr id="15" name="Immagine 14" descr="AA039258.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51520" y="764704"/>
            <a:ext cx="1739958" cy="2276872"/>
          </a:xfrm>
          <a:prstGeom prst="rect">
            <a:avLst/>
          </a:prstGeom>
        </p:spPr>
      </p:pic>
      <p:sp>
        <p:nvSpPr>
          <p:cNvPr id="17" name="CasellaDiTesto 16"/>
          <p:cNvSpPr txBox="1"/>
          <p:nvPr/>
        </p:nvSpPr>
        <p:spPr>
          <a:xfrm>
            <a:off x="251520" y="4365104"/>
            <a:ext cx="8583052" cy="1815882"/>
          </a:xfrm>
          <a:prstGeom prst="rect">
            <a:avLst/>
          </a:prstGeom>
          <a:noFill/>
        </p:spPr>
        <p:txBody>
          <a:bodyPr wrap="square" rtlCol="0">
            <a:spAutoFit/>
          </a:bodyPr>
          <a:lstStyle/>
          <a:p>
            <a:r>
              <a:rPr lang="it-IT" dirty="0">
                <a:solidFill>
                  <a:schemeClr val="tx1">
                    <a:lumMod val="50000"/>
                    <a:lumOff val="50000"/>
                  </a:schemeClr>
                </a:solidFill>
              </a:rPr>
              <a:t>… la percezione della realtà è differente</a:t>
            </a:r>
          </a:p>
          <a:p>
            <a:endParaRPr lang="it-IT" sz="1100" dirty="0">
              <a:solidFill>
                <a:schemeClr val="tx1">
                  <a:lumMod val="50000"/>
                  <a:lumOff val="50000"/>
                </a:schemeClr>
              </a:solidFill>
            </a:endParaRPr>
          </a:p>
          <a:p>
            <a:r>
              <a:rPr lang="it-IT" dirty="0">
                <a:solidFill>
                  <a:schemeClr val="tx1">
                    <a:lumMod val="50000"/>
                    <a:lumOff val="50000"/>
                  </a:schemeClr>
                </a:solidFill>
              </a:rPr>
              <a:t>… gli strumenti a disposizione per comunicare sono diversi (linguaggio verbale e non)</a:t>
            </a:r>
          </a:p>
          <a:p>
            <a:endParaRPr lang="it-IT" sz="1100" dirty="0">
              <a:solidFill>
                <a:schemeClr val="tx1">
                  <a:lumMod val="50000"/>
                  <a:lumOff val="50000"/>
                </a:schemeClr>
              </a:solidFill>
            </a:endParaRPr>
          </a:p>
          <a:p>
            <a:r>
              <a:rPr lang="it-IT" dirty="0">
                <a:solidFill>
                  <a:schemeClr val="tx1">
                    <a:lumMod val="50000"/>
                    <a:lumOff val="50000"/>
                  </a:schemeClr>
                </a:solidFill>
              </a:rPr>
              <a:t>… vivere tra persone che condividono “un altro codice” di comunicazione è difficile, genera paura, ansia, comportamenti non voluti</a:t>
            </a:r>
          </a:p>
          <a:p>
            <a:endParaRPr lang="it-IT" dirty="0">
              <a:solidFill>
                <a:schemeClr val="tx1">
                  <a:lumMod val="50000"/>
                  <a:lumOff val="50000"/>
                </a:schemeClr>
              </a:solidFill>
            </a:endParaRPr>
          </a:p>
        </p:txBody>
      </p:sp>
      <p:sp>
        <p:nvSpPr>
          <p:cNvPr id="20" name="Stella a 8 punte 19"/>
          <p:cNvSpPr/>
          <p:nvPr/>
        </p:nvSpPr>
        <p:spPr>
          <a:xfrm>
            <a:off x="539552" y="980728"/>
            <a:ext cx="1058416" cy="1202432"/>
          </a:xfrm>
          <a:prstGeom prst="star8">
            <a:avLst>
              <a:gd name="adj" fmla="val 17769"/>
            </a:avLst>
          </a:prstGeom>
          <a:gradFill flip="none" rotWithShape="1">
            <a:gsLst>
              <a:gs pos="0">
                <a:srgbClr val="84DD19"/>
              </a:gs>
              <a:gs pos="100000">
                <a:srgbClr val="FFFFFF"/>
              </a:gs>
              <a:gs pos="45000">
                <a:srgbClr val="008000"/>
              </a:gs>
            </a:gsLst>
            <a:path path="circle">
              <a:fillToRect l="100000" t="100000"/>
            </a:path>
            <a:tileRect r="-100000" b="-100000"/>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Stella a 8 punte 20"/>
          <p:cNvSpPr/>
          <p:nvPr/>
        </p:nvSpPr>
        <p:spPr>
          <a:xfrm>
            <a:off x="7524328" y="980728"/>
            <a:ext cx="1058416" cy="1202432"/>
          </a:xfrm>
          <a:prstGeom prst="star8">
            <a:avLst>
              <a:gd name="adj" fmla="val 17769"/>
            </a:avLst>
          </a:prstGeom>
          <a:gradFill flip="none" rotWithShape="1">
            <a:gsLst>
              <a:gs pos="0">
                <a:srgbClr val="84DD19"/>
              </a:gs>
              <a:gs pos="100000">
                <a:srgbClr val="FFFFFF"/>
              </a:gs>
              <a:gs pos="45000">
                <a:srgbClr val="008000"/>
              </a:gs>
            </a:gsLst>
            <a:path path="circle">
              <a:fillToRect l="100000" t="100000"/>
            </a:path>
            <a:tileRect r="-100000" b="-100000"/>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CasellaDiTesto 1"/>
          <p:cNvSpPr txBox="1"/>
          <p:nvPr/>
        </p:nvSpPr>
        <p:spPr>
          <a:xfrm>
            <a:off x="25844" y="3717032"/>
            <a:ext cx="9118155" cy="400110"/>
          </a:xfrm>
          <a:prstGeom prst="rect">
            <a:avLst/>
          </a:prstGeom>
          <a:noFill/>
        </p:spPr>
        <p:txBody>
          <a:bodyPr wrap="square" rtlCol="0">
            <a:spAutoFit/>
          </a:bodyPr>
          <a:lstStyle/>
          <a:p>
            <a:r>
              <a:rPr lang="it-IT" sz="2000" dirty="0">
                <a:solidFill>
                  <a:srgbClr val="3366FF"/>
                </a:solidFill>
              </a:rPr>
              <a:t>Accendere il punto di vista dello studente con SA significa comprendere che …</a:t>
            </a:r>
          </a:p>
        </p:txBody>
      </p:sp>
      <p:sp>
        <p:nvSpPr>
          <p:cNvPr id="4" name="CasellaDiTesto 3"/>
          <p:cNvSpPr txBox="1"/>
          <p:nvPr/>
        </p:nvSpPr>
        <p:spPr>
          <a:xfrm>
            <a:off x="683568" y="6021288"/>
            <a:ext cx="7560840" cy="369332"/>
          </a:xfrm>
          <a:prstGeom prst="rect">
            <a:avLst/>
          </a:prstGeom>
          <a:noFill/>
        </p:spPr>
        <p:txBody>
          <a:bodyPr wrap="square" rtlCol="0">
            <a:spAutoFit/>
          </a:bodyPr>
          <a:lstStyle/>
          <a:p>
            <a:r>
              <a:rPr lang="it-IT" b="1" dirty="0">
                <a:solidFill>
                  <a:srgbClr val="3366FF"/>
                </a:solidFill>
              </a:rPr>
              <a:t>… significa SOSPENDERE il GIUDIZIO ed “entrare” nella situazione</a:t>
            </a:r>
            <a:endParaRPr lang="it-IT" b="1" i="1" dirty="0">
              <a:solidFill>
                <a:srgbClr val="3366FF"/>
              </a:solidFill>
            </a:endParaRPr>
          </a:p>
        </p:txBody>
      </p:sp>
    </p:spTree>
    <p:extLst>
      <p:ext uri="{BB962C8B-B14F-4D97-AF65-F5344CB8AC3E}">
        <p14:creationId xmlns:p14="http://schemas.microsoft.com/office/powerpoint/2010/main" val="202214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7" presetClass="emph" presetSubtype="0" fill="remove" grpId="1" nodeType="clickEffect">
                                  <p:stCondLst>
                                    <p:cond delay="0"/>
                                  </p:stCondLst>
                                  <p:childTnLst>
                                    <p:animClr clrSpc="rgb" dir="cw">
                                      <p:cBhvr override="childStyle">
                                        <p:cTn id="24" dur="750" autoRev="1" fill="remove"/>
                                        <p:tgtEl>
                                          <p:spTgt spid="21"/>
                                        </p:tgtEl>
                                        <p:attrNameLst>
                                          <p:attrName>style.color</p:attrName>
                                        </p:attrNameLst>
                                      </p:cBhvr>
                                      <p:to>
                                        <a:schemeClr val="bg1"/>
                                      </p:to>
                                    </p:animClr>
                                    <p:animClr clrSpc="rgb" dir="cw">
                                      <p:cBhvr>
                                        <p:cTn id="25" dur="750" autoRev="1" fill="remove"/>
                                        <p:tgtEl>
                                          <p:spTgt spid="21"/>
                                        </p:tgtEl>
                                        <p:attrNameLst>
                                          <p:attrName>fillcolor</p:attrName>
                                        </p:attrNameLst>
                                      </p:cBhvr>
                                      <p:to>
                                        <a:schemeClr val="bg1"/>
                                      </p:to>
                                    </p:animClr>
                                    <p:set>
                                      <p:cBhvr>
                                        <p:cTn id="26" dur="750" autoRev="1" fill="remove"/>
                                        <p:tgtEl>
                                          <p:spTgt spid="21"/>
                                        </p:tgtEl>
                                        <p:attrNameLst>
                                          <p:attrName>fill.type</p:attrName>
                                        </p:attrNameLst>
                                      </p:cBhvr>
                                      <p:to>
                                        <p:strVal val="solid"/>
                                      </p:to>
                                    </p:set>
                                    <p:set>
                                      <p:cBhvr>
                                        <p:cTn id="27" dur="750" autoRev="1" fill="remove"/>
                                        <p:tgtEl>
                                          <p:spTgt spid="21"/>
                                        </p:tgtEl>
                                        <p:attrNameLst>
                                          <p:attrName>fill.on</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21" grpId="0" animBg="1"/>
      <p:bldP spid="21" grpId="1" animBg="1"/>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467544" y="188640"/>
            <a:ext cx="8229600" cy="1787715"/>
          </a:xfrm>
        </p:spPr>
        <p:txBody>
          <a:bodyPr/>
          <a:lstStyle/>
          <a:p>
            <a:r>
              <a:rPr lang="it-IT" sz="4400" dirty="0"/>
              <a:t>Il punto di vista della famiglia</a:t>
            </a:r>
          </a:p>
        </p:txBody>
      </p:sp>
      <p:sp>
        <p:nvSpPr>
          <p:cNvPr id="5" name="CasellaDiTesto 4"/>
          <p:cNvSpPr txBox="1"/>
          <p:nvPr/>
        </p:nvSpPr>
        <p:spPr>
          <a:xfrm>
            <a:off x="6156176" y="3861048"/>
            <a:ext cx="2442195" cy="461665"/>
          </a:xfrm>
          <a:prstGeom prst="rect">
            <a:avLst/>
          </a:prstGeom>
          <a:noFill/>
        </p:spPr>
        <p:txBody>
          <a:bodyPr wrap="square" rtlCol="0">
            <a:spAutoFit/>
          </a:bodyPr>
          <a:lstStyle/>
          <a:p>
            <a:pPr algn="ctr"/>
            <a:r>
              <a:rPr lang="it-IT" sz="2400" dirty="0">
                <a:solidFill>
                  <a:srgbClr val="3366FF"/>
                </a:solidFill>
              </a:rPr>
              <a:t>scuola</a:t>
            </a:r>
          </a:p>
        </p:txBody>
      </p:sp>
      <p:sp>
        <p:nvSpPr>
          <p:cNvPr id="6" name="CasellaDiTesto 5"/>
          <p:cNvSpPr txBox="1"/>
          <p:nvPr/>
        </p:nvSpPr>
        <p:spPr>
          <a:xfrm>
            <a:off x="539552" y="3933056"/>
            <a:ext cx="2692377" cy="461665"/>
          </a:xfrm>
          <a:prstGeom prst="rect">
            <a:avLst/>
          </a:prstGeom>
          <a:noFill/>
        </p:spPr>
        <p:txBody>
          <a:bodyPr wrap="square" rtlCol="0">
            <a:spAutoFit/>
          </a:bodyPr>
          <a:lstStyle/>
          <a:p>
            <a:pPr algn="ctr"/>
            <a:r>
              <a:rPr lang="it-IT" sz="2400" dirty="0">
                <a:solidFill>
                  <a:srgbClr val="3366FF"/>
                </a:solidFill>
              </a:rPr>
              <a:t>famiglia</a:t>
            </a:r>
          </a:p>
        </p:txBody>
      </p:sp>
      <p:pic>
        <p:nvPicPr>
          <p:cNvPr id="7" name="Immagine 6" descr="AA039258.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48264" y="1628800"/>
            <a:ext cx="1739958" cy="2276872"/>
          </a:xfrm>
          <a:prstGeom prst="rect">
            <a:avLst/>
          </a:prstGeom>
        </p:spPr>
      </p:pic>
      <p:pic>
        <p:nvPicPr>
          <p:cNvPr id="8" name="Immagine 7" descr="AA039258.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611560" y="1700808"/>
            <a:ext cx="1739958" cy="2276872"/>
          </a:xfrm>
          <a:prstGeom prst="rect">
            <a:avLst/>
          </a:prstGeom>
        </p:spPr>
      </p:pic>
      <p:sp>
        <p:nvSpPr>
          <p:cNvPr id="9" name="Stella a 8 punte 8"/>
          <p:cNvSpPr/>
          <p:nvPr/>
        </p:nvSpPr>
        <p:spPr>
          <a:xfrm>
            <a:off x="899592" y="1916832"/>
            <a:ext cx="1058416" cy="1202432"/>
          </a:xfrm>
          <a:prstGeom prst="star8">
            <a:avLst>
              <a:gd name="adj" fmla="val 17769"/>
            </a:avLst>
          </a:prstGeom>
          <a:gradFill flip="none" rotWithShape="1">
            <a:gsLst>
              <a:gs pos="0">
                <a:srgbClr val="84DD19"/>
              </a:gs>
              <a:gs pos="100000">
                <a:srgbClr val="FFFFFF"/>
              </a:gs>
              <a:gs pos="45000">
                <a:srgbClr val="008000"/>
              </a:gs>
            </a:gsLst>
            <a:path path="circle">
              <a:fillToRect l="100000" t="100000"/>
            </a:path>
            <a:tileRect r="-100000" b="-100000"/>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Stella a 8 punte 9"/>
          <p:cNvSpPr/>
          <p:nvPr/>
        </p:nvSpPr>
        <p:spPr>
          <a:xfrm>
            <a:off x="7308304" y="1916832"/>
            <a:ext cx="1058416" cy="1202432"/>
          </a:xfrm>
          <a:prstGeom prst="star8">
            <a:avLst>
              <a:gd name="adj" fmla="val 17769"/>
            </a:avLst>
          </a:prstGeom>
          <a:gradFill flip="none" rotWithShape="1">
            <a:gsLst>
              <a:gs pos="0">
                <a:srgbClr val="84DD19"/>
              </a:gs>
              <a:gs pos="100000">
                <a:srgbClr val="FFFFFF"/>
              </a:gs>
              <a:gs pos="45000">
                <a:srgbClr val="008000"/>
              </a:gs>
            </a:gsLst>
            <a:path path="circle">
              <a:fillToRect l="100000" t="100000"/>
            </a:path>
            <a:tileRect r="-100000" b="-100000"/>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7" name="Immagine 16"/>
          <p:cNvPicPr>
            <a:picLocks noChangeAspect="1"/>
          </p:cNvPicPr>
          <p:nvPr/>
        </p:nvPicPr>
        <p:blipFill>
          <a:blip r:embed="rId3"/>
          <a:stretch>
            <a:fillRect/>
          </a:stretch>
        </p:blipFill>
        <p:spPr>
          <a:xfrm>
            <a:off x="1979712" y="4365104"/>
            <a:ext cx="5118100" cy="2413000"/>
          </a:xfrm>
          <a:prstGeom prst="rect">
            <a:avLst/>
          </a:prstGeom>
        </p:spPr>
      </p:pic>
      <p:pic>
        <p:nvPicPr>
          <p:cNvPr id="20" name="Immagine 19"/>
          <p:cNvPicPr>
            <a:picLocks noChangeAspect="1"/>
          </p:cNvPicPr>
          <p:nvPr/>
        </p:nvPicPr>
        <p:blipFill>
          <a:blip r:embed="rId4"/>
          <a:stretch>
            <a:fillRect/>
          </a:stretch>
        </p:blipFill>
        <p:spPr>
          <a:xfrm>
            <a:off x="3491880" y="2564904"/>
            <a:ext cx="2286000" cy="1587500"/>
          </a:xfrm>
          <a:prstGeom prst="rect">
            <a:avLst/>
          </a:prstGeom>
        </p:spPr>
      </p:pic>
    </p:spTree>
    <p:extLst>
      <p:ext uri="{BB962C8B-B14F-4D97-AF65-F5344CB8AC3E}">
        <p14:creationId xmlns:p14="http://schemas.microsoft.com/office/powerpoint/2010/main" val="3544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7" presetClass="emph" presetSubtype="0" fill="remove" grpId="1" nodeType="clickEffect">
                                  <p:stCondLst>
                                    <p:cond delay="0"/>
                                  </p:stCondLst>
                                  <p:childTnLst>
                                    <p:animClr clrSpc="rgb" dir="cw">
                                      <p:cBhvr override="childStyle">
                                        <p:cTn id="24" dur="750" autoRev="1" fill="remove"/>
                                        <p:tgtEl>
                                          <p:spTgt spid="10"/>
                                        </p:tgtEl>
                                        <p:attrNameLst>
                                          <p:attrName>style.color</p:attrName>
                                        </p:attrNameLst>
                                      </p:cBhvr>
                                      <p:to>
                                        <a:schemeClr val="bg1"/>
                                      </p:to>
                                    </p:animClr>
                                    <p:animClr clrSpc="rgb" dir="cw">
                                      <p:cBhvr>
                                        <p:cTn id="25" dur="750" autoRev="1" fill="remove"/>
                                        <p:tgtEl>
                                          <p:spTgt spid="10"/>
                                        </p:tgtEl>
                                        <p:attrNameLst>
                                          <p:attrName>fillcolor</p:attrName>
                                        </p:attrNameLst>
                                      </p:cBhvr>
                                      <p:to>
                                        <a:schemeClr val="bg1"/>
                                      </p:to>
                                    </p:animClr>
                                    <p:set>
                                      <p:cBhvr>
                                        <p:cTn id="26" dur="750" autoRev="1" fill="remove"/>
                                        <p:tgtEl>
                                          <p:spTgt spid="10"/>
                                        </p:tgtEl>
                                        <p:attrNameLst>
                                          <p:attrName>fill.type</p:attrName>
                                        </p:attrNameLst>
                                      </p:cBhvr>
                                      <p:to>
                                        <p:strVal val="solid"/>
                                      </p:to>
                                    </p:set>
                                    <p:set>
                                      <p:cBhvr>
                                        <p:cTn id="27" dur="750" autoRev="1" fill="remove"/>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788024" y="476672"/>
            <a:ext cx="4104456" cy="2088232"/>
          </a:xfrm>
          <a:ln>
            <a:solidFill>
              <a:srgbClr val="FF6600"/>
            </a:solidFill>
          </a:ln>
        </p:spPr>
        <p:txBody>
          <a:bodyPr/>
          <a:lstStyle/>
          <a:p>
            <a:pPr algn="ctr">
              <a:lnSpc>
                <a:spcPct val="120000"/>
              </a:lnSpc>
            </a:pPr>
            <a:r>
              <a:rPr lang="it-IT" sz="2800" dirty="0">
                <a:solidFill>
                  <a:srgbClr val="7F7F7F"/>
                </a:solidFill>
                <a:latin typeface="Arial" panose="020B0604020202020204" pitchFamily="34" charset="0"/>
                <a:cs typeface="Arial" panose="020B0604020202020204" pitchFamily="34" charset="0"/>
              </a:rPr>
              <a:t>Per un genitore è difficile </a:t>
            </a:r>
            <a:r>
              <a:rPr lang="it-IT" sz="2800" b="1" dirty="0">
                <a:solidFill>
                  <a:srgbClr val="FF6600"/>
                </a:solidFill>
                <a:latin typeface="Arial" panose="020B0604020202020204" pitchFamily="34" charset="0"/>
                <a:cs typeface="Arial" panose="020B0604020202020204" pitchFamily="34" charset="0"/>
              </a:rPr>
              <a:t>accettare</a:t>
            </a:r>
            <a:r>
              <a:rPr lang="it-IT" sz="2800" dirty="0">
                <a:solidFill>
                  <a:srgbClr val="7F7F7F"/>
                </a:solidFill>
                <a:latin typeface="Arial" panose="020B0604020202020204" pitchFamily="34" charset="0"/>
                <a:cs typeface="Arial" panose="020B0604020202020204" pitchFamily="34" charset="0"/>
              </a:rPr>
              <a:t> il fatto che il proprio figlio non potrà seguire “il piano A”</a:t>
            </a:r>
          </a:p>
        </p:txBody>
      </p:sp>
      <p:sp>
        <p:nvSpPr>
          <p:cNvPr id="5" name="Segnaposto testo 4"/>
          <p:cNvSpPr>
            <a:spLocks noGrp="1"/>
          </p:cNvSpPr>
          <p:nvPr>
            <p:ph type="body" sz="half" idx="2"/>
          </p:nvPr>
        </p:nvSpPr>
        <p:spPr>
          <a:xfrm>
            <a:off x="4644008" y="3068960"/>
            <a:ext cx="4320480" cy="2220089"/>
          </a:xfrm>
        </p:spPr>
        <p:txBody>
          <a:bodyPr>
            <a:noAutofit/>
          </a:bodyPr>
          <a:lstStyle/>
          <a:p>
            <a:pPr algn="ctr">
              <a:lnSpc>
                <a:spcPct val="120000"/>
              </a:lnSpc>
            </a:pPr>
            <a:r>
              <a:rPr lang="it-IT" sz="2400" dirty="0">
                <a:solidFill>
                  <a:schemeClr val="tx1">
                    <a:lumMod val="50000"/>
                    <a:lumOff val="50000"/>
                  </a:schemeClr>
                </a:solidFill>
                <a:latin typeface="Arial" panose="020B0604020202020204" pitchFamily="34" charset="0"/>
                <a:cs typeface="Arial" panose="020B0604020202020204" pitchFamily="34" charset="0"/>
              </a:rPr>
              <a:t>La sfida sta nel trovare e seguire </a:t>
            </a:r>
            <a:r>
              <a:rPr lang="it-IT" sz="2400" b="1" dirty="0">
                <a:solidFill>
                  <a:schemeClr val="accent5"/>
                </a:solidFill>
                <a:latin typeface="Arial" panose="020B0604020202020204" pitchFamily="34" charset="0"/>
                <a:cs typeface="Arial" panose="020B0604020202020204" pitchFamily="34" charset="0"/>
              </a:rPr>
              <a:t>“un piano B”</a:t>
            </a:r>
          </a:p>
          <a:p>
            <a:pPr algn="ctr">
              <a:lnSpc>
                <a:spcPct val="120000"/>
              </a:lnSpc>
            </a:pPr>
            <a:endParaRPr lang="it-IT" sz="2400" dirty="0">
              <a:solidFill>
                <a:schemeClr val="tx1">
                  <a:lumMod val="50000"/>
                  <a:lumOff val="50000"/>
                </a:schemeClr>
              </a:solidFill>
              <a:latin typeface="Arial" panose="020B0604020202020204" pitchFamily="34" charset="0"/>
              <a:cs typeface="Arial" panose="020B0604020202020204" pitchFamily="34" charset="0"/>
            </a:endParaRPr>
          </a:p>
          <a:p>
            <a:pPr algn="ctr">
              <a:lnSpc>
                <a:spcPct val="120000"/>
              </a:lnSpc>
            </a:pPr>
            <a:r>
              <a:rPr lang="it-IT" sz="2400" dirty="0">
                <a:solidFill>
                  <a:schemeClr val="tx1">
                    <a:lumMod val="50000"/>
                    <a:lumOff val="50000"/>
                  </a:schemeClr>
                </a:solidFill>
                <a:latin typeface="Arial" panose="020B0604020202020204" pitchFamily="34" charset="0"/>
                <a:cs typeface="Arial" panose="020B0604020202020204" pitchFamily="34" charset="0"/>
              </a:rPr>
              <a:t>… </a:t>
            </a:r>
            <a:r>
              <a:rPr lang="it-IT" sz="2400" b="1" dirty="0">
                <a:solidFill>
                  <a:schemeClr val="accent5"/>
                </a:solidFill>
                <a:latin typeface="Arial" panose="020B0604020202020204" pitchFamily="34" charset="0"/>
                <a:cs typeface="Arial" panose="020B0604020202020204" pitchFamily="34" charset="0"/>
              </a:rPr>
              <a:t>NON </a:t>
            </a:r>
            <a:r>
              <a:rPr lang="it-IT" sz="2400" dirty="0">
                <a:solidFill>
                  <a:schemeClr val="tx1">
                    <a:lumMod val="50000"/>
                    <a:lumOff val="50000"/>
                  </a:schemeClr>
                </a:solidFill>
                <a:latin typeface="Arial" panose="020B0604020202020204" pitchFamily="34" charset="0"/>
                <a:cs typeface="Arial" panose="020B0604020202020204" pitchFamily="34" charset="0"/>
              </a:rPr>
              <a:t>un piano </a:t>
            </a:r>
            <a:r>
              <a:rPr lang="it-IT" sz="2400" b="1" dirty="0">
                <a:solidFill>
                  <a:schemeClr val="accent5"/>
                </a:solidFill>
                <a:latin typeface="Arial" panose="020B0604020202020204" pitchFamily="34" charset="0"/>
                <a:cs typeface="Arial" panose="020B0604020202020204" pitchFamily="34" charset="0"/>
              </a:rPr>
              <a:t>“di serie B”</a:t>
            </a:r>
          </a:p>
        </p:txBody>
      </p:sp>
      <p:pic>
        <p:nvPicPr>
          <p:cNvPr id="7" name="Segnaposto immagine 6"/>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215771" y="1181483"/>
            <a:ext cx="4267200" cy="4267200"/>
          </a:xfrm>
        </p:spPr>
      </p:pic>
    </p:spTree>
    <p:extLst>
      <p:ext uri="{BB962C8B-B14F-4D97-AF65-F5344CB8AC3E}">
        <p14:creationId xmlns:p14="http://schemas.microsoft.com/office/powerpoint/2010/main" val="30422492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egnaposto numero diapositiva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004C8D00-3A08-854F-9015-154E1D725DED}" type="slidenum">
              <a:rPr lang="it-IT" sz="1200">
                <a:solidFill>
                  <a:schemeClr val="bg1"/>
                </a:solidFill>
              </a:rPr>
              <a:pPr/>
              <a:t>103</a:t>
            </a:fld>
            <a:endParaRPr lang="it-IT" sz="1200">
              <a:solidFill>
                <a:schemeClr val="bg1"/>
              </a:solidFill>
            </a:endParaRPr>
          </a:p>
        </p:txBody>
      </p:sp>
      <p:sp>
        <p:nvSpPr>
          <p:cNvPr id="84994" name="TextBox 1"/>
          <p:cNvSpPr txBox="1">
            <a:spLocks noChangeArrowheads="1"/>
          </p:cNvSpPr>
          <p:nvPr/>
        </p:nvSpPr>
        <p:spPr bwMode="auto">
          <a:xfrm>
            <a:off x="2020887" y="321792"/>
            <a:ext cx="5184775"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800">
                <a:solidFill>
                  <a:schemeClr val="bg1"/>
                </a:solidFill>
              </a:rPr>
              <a:t>“</a:t>
            </a:r>
            <a:r>
              <a:rPr lang="en-US" altLang="ja-JP" sz="2800">
                <a:solidFill>
                  <a:schemeClr val="bg1"/>
                </a:solidFill>
              </a:rPr>
              <a:t>Accompagnare</a:t>
            </a:r>
            <a:r>
              <a:rPr lang="en-US" sz="2800">
                <a:solidFill>
                  <a:schemeClr val="bg1"/>
                </a:solidFill>
              </a:rPr>
              <a:t>”</a:t>
            </a:r>
            <a:r>
              <a:rPr lang="en-US" altLang="ja-JP" sz="2800">
                <a:solidFill>
                  <a:schemeClr val="bg1"/>
                </a:solidFill>
              </a:rPr>
              <a:t> nella società</a:t>
            </a:r>
            <a:endParaRPr lang="en-US" sz="2800">
              <a:solidFill>
                <a:schemeClr val="bg1"/>
              </a:solidFill>
            </a:endParaRPr>
          </a:p>
        </p:txBody>
      </p:sp>
      <p:sp>
        <p:nvSpPr>
          <p:cNvPr id="84995" name="Segnaposto testo 2"/>
          <p:cNvSpPr txBox="1">
            <a:spLocks/>
          </p:cNvSpPr>
          <p:nvPr/>
        </p:nvSpPr>
        <p:spPr bwMode="auto">
          <a:xfrm>
            <a:off x="684213" y="1773238"/>
            <a:ext cx="4535487"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20000"/>
              </a:lnSpc>
              <a:spcBef>
                <a:spcPct val="20000"/>
              </a:spcBef>
              <a:buFont typeface="Arial" charset="0"/>
              <a:buNone/>
            </a:pPr>
            <a:r>
              <a:rPr lang="it-IT" sz="2000" dirty="0"/>
              <a:t>Per tutto l’arco della vita i genitori devono </a:t>
            </a:r>
            <a:r>
              <a:rPr lang="it-IT" sz="2000" b="1" dirty="0">
                <a:solidFill>
                  <a:schemeClr val="accent5"/>
                </a:solidFill>
              </a:rPr>
              <a:t>negoziare incessantemente </a:t>
            </a:r>
            <a:r>
              <a:rPr lang="it-IT" sz="2000" dirty="0"/>
              <a:t>obblighi di  diligenza, obbedienza e flessibilità per il figlio con ASD nelle relazioni sociali.</a:t>
            </a:r>
          </a:p>
          <a:p>
            <a:pPr>
              <a:lnSpc>
                <a:spcPct val="120000"/>
              </a:lnSpc>
              <a:spcBef>
                <a:spcPct val="20000"/>
              </a:spcBef>
              <a:buFont typeface="Arial" charset="0"/>
              <a:buNone/>
            </a:pPr>
            <a:br>
              <a:rPr lang="it-IT" sz="2000" dirty="0"/>
            </a:br>
            <a:r>
              <a:rPr lang="it-IT" sz="2000" dirty="0"/>
              <a:t>Occorre </a:t>
            </a:r>
            <a:r>
              <a:rPr lang="it-IT" sz="2000" b="1" dirty="0">
                <a:solidFill>
                  <a:schemeClr val="accent5"/>
                </a:solidFill>
              </a:rPr>
              <a:t>spiegare incessantemente </a:t>
            </a:r>
            <a:r>
              <a:rPr lang="it-IT" sz="2000" dirty="0"/>
              <a:t>i vincoli e le possibilità di questa diversità</a:t>
            </a:r>
          </a:p>
          <a:p>
            <a:pPr>
              <a:spcBef>
                <a:spcPct val="20000"/>
              </a:spcBef>
              <a:buFont typeface="Arial" charset="0"/>
              <a:buNone/>
            </a:pPr>
            <a:endParaRPr lang="it-IT" sz="2000" dirty="0"/>
          </a:p>
        </p:txBody>
      </p:sp>
      <p:sp>
        <p:nvSpPr>
          <p:cNvPr id="84996" name="Segnaposto testo 6"/>
          <p:cNvSpPr txBox="1">
            <a:spLocks/>
          </p:cNvSpPr>
          <p:nvPr/>
        </p:nvSpPr>
        <p:spPr bwMode="auto">
          <a:xfrm>
            <a:off x="4613275" y="1789113"/>
            <a:ext cx="4073525"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lnSpc>
                <a:spcPct val="130000"/>
              </a:lnSpc>
              <a:spcBef>
                <a:spcPct val="20000"/>
              </a:spcBef>
              <a:buFont typeface="Arial" charset="0"/>
              <a:buChar char="•"/>
            </a:pPr>
            <a:endParaRPr lang="it-IT" sz="3600"/>
          </a:p>
        </p:txBody>
      </p:sp>
      <p:pic>
        <p:nvPicPr>
          <p:cNvPr id="8499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92725" y="2276475"/>
            <a:ext cx="3624263" cy="314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val="18247667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79512" y="116632"/>
            <a:ext cx="8712968" cy="461665"/>
          </a:xfrm>
          <a:prstGeom prst="rect">
            <a:avLst/>
          </a:prstGeom>
          <a:noFill/>
        </p:spPr>
        <p:txBody>
          <a:bodyPr wrap="square" rtlCol="0">
            <a:spAutoFit/>
          </a:bodyPr>
          <a:lstStyle/>
          <a:p>
            <a:pPr algn="ctr"/>
            <a:r>
              <a:rPr lang="it-IT" sz="2400" dirty="0">
                <a:solidFill>
                  <a:srgbClr val="FFFFFF"/>
                </a:solidFill>
                <a:latin typeface="Arial" panose="020B0604020202020204" pitchFamily="34" charset="0"/>
                <a:cs typeface="Arial" panose="020B0604020202020204" pitchFamily="34" charset="0"/>
              </a:rPr>
              <a:t>Vantaggi della diagnosi (e della consapevolezza)</a:t>
            </a:r>
          </a:p>
        </p:txBody>
      </p:sp>
      <p:sp>
        <p:nvSpPr>
          <p:cNvPr id="6" name="CasellaDiTesto 5"/>
          <p:cNvSpPr txBox="1"/>
          <p:nvPr/>
        </p:nvSpPr>
        <p:spPr>
          <a:xfrm>
            <a:off x="635442" y="6033138"/>
            <a:ext cx="7560840" cy="461665"/>
          </a:xfrm>
          <a:prstGeom prst="rect">
            <a:avLst/>
          </a:prstGeom>
          <a:solidFill>
            <a:srgbClr val="ECFFAD"/>
          </a:solidFill>
        </p:spPr>
        <p:txBody>
          <a:bodyPr wrap="square" rtlCol="0">
            <a:spAutoFit/>
          </a:bodyPr>
          <a:lstStyle/>
          <a:p>
            <a:pPr algn="ctr"/>
            <a:r>
              <a:rPr lang="it-IT" sz="2400" dirty="0">
                <a:solidFill>
                  <a:srgbClr val="3366FF"/>
                </a:solidFill>
                <a:latin typeface="Arial" panose="020B0604020202020204" pitchFamily="34" charset="0"/>
                <a:cs typeface="Arial" panose="020B0604020202020204" pitchFamily="34" charset="0"/>
              </a:rPr>
              <a:t>Non sono una persona “sbagliata”: ho un valore</a:t>
            </a:r>
          </a:p>
        </p:txBody>
      </p:sp>
      <p:sp>
        <p:nvSpPr>
          <p:cNvPr id="8" name="Segnaposto contenuto 7"/>
          <p:cNvSpPr>
            <a:spLocks noGrp="1"/>
          </p:cNvSpPr>
          <p:nvPr>
            <p:ph idx="4294967295"/>
          </p:nvPr>
        </p:nvSpPr>
        <p:spPr>
          <a:xfrm>
            <a:off x="210350" y="1340768"/>
            <a:ext cx="8610122" cy="4536504"/>
          </a:xfrm>
        </p:spPr>
        <p:txBody>
          <a:bodyPr>
            <a:noAutofit/>
          </a:bodyPr>
          <a:lstStyle/>
          <a:p>
            <a:pPr lvl="0">
              <a:lnSpc>
                <a:spcPct val="80000"/>
              </a:lnSpc>
              <a:buClr>
                <a:srgbClr val="84DD19"/>
              </a:buClr>
            </a:pPr>
            <a:r>
              <a:rPr lang="it-IT" sz="1600" dirty="0">
                <a:solidFill>
                  <a:schemeClr val="tx1"/>
                </a:solidFill>
                <a:latin typeface="Arial" panose="020B0604020202020204" pitchFamily="34" charset="0"/>
                <a:cs typeface="Arial" panose="020B0604020202020204" pitchFamily="34" charset="0"/>
              </a:rPr>
              <a:t>Riconoscimento delle difficoltà: accettazione e base da cui ripartire </a:t>
            </a:r>
          </a:p>
          <a:p>
            <a:pPr>
              <a:lnSpc>
                <a:spcPct val="80000"/>
              </a:lnSpc>
              <a:buClr>
                <a:srgbClr val="84DD19"/>
              </a:buClr>
            </a:pPr>
            <a:r>
              <a:rPr lang="it-IT" sz="1600" dirty="0">
                <a:solidFill>
                  <a:schemeClr val="tx1"/>
                </a:solidFill>
                <a:latin typeface="Arial" panose="020B0604020202020204" pitchFamily="34" charset="0"/>
                <a:cs typeface="Arial" panose="020B0604020202020204" pitchFamily="34" charset="0"/>
              </a:rPr>
              <a:t>Riconoscimento della sensazione di confusione e sfinimento nelle situazioni sociali </a:t>
            </a:r>
          </a:p>
          <a:p>
            <a:pPr lvl="0">
              <a:buClr>
                <a:srgbClr val="84DD19"/>
              </a:buClr>
            </a:pPr>
            <a:r>
              <a:rPr lang="it-IT" sz="1600" dirty="0">
                <a:solidFill>
                  <a:schemeClr val="tx1"/>
                </a:solidFill>
                <a:latin typeface="Arial" panose="020B0604020202020204" pitchFamily="34" charset="0"/>
                <a:cs typeface="Arial" panose="020B0604020202020204" pitchFamily="34" charset="0"/>
              </a:rPr>
              <a:t>Cambiamento positivo dell´aspettativa delle altre persone: rispetto, accettazione e supporto </a:t>
            </a:r>
          </a:p>
          <a:p>
            <a:pPr lvl="0">
              <a:lnSpc>
                <a:spcPct val="80000"/>
              </a:lnSpc>
              <a:buClr>
                <a:srgbClr val="84DD19"/>
              </a:buClr>
            </a:pPr>
            <a:r>
              <a:rPr lang="it-IT" sz="1600" dirty="0">
                <a:solidFill>
                  <a:schemeClr val="tx1"/>
                </a:solidFill>
                <a:latin typeface="Arial" panose="020B0604020202020204" pitchFamily="34" charset="0"/>
                <a:cs typeface="Arial" panose="020B0604020202020204" pitchFamily="34" charset="0"/>
              </a:rPr>
              <a:t>Possibilità di strategie adeguate per acquisizione di competenze sociali</a:t>
            </a:r>
          </a:p>
          <a:p>
            <a:pPr lvl="0">
              <a:lnSpc>
                <a:spcPct val="80000"/>
              </a:lnSpc>
              <a:buClr>
                <a:srgbClr val="84DD19"/>
              </a:buClr>
            </a:pPr>
            <a:r>
              <a:rPr lang="it-IT" sz="1600" dirty="0">
                <a:solidFill>
                  <a:schemeClr val="tx1"/>
                </a:solidFill>
                <a:latin typeface="Arial" panose="020B0604020202020204" pitchFamily="34" charset="0"/>
                <a:cs typeface="Arial" panose="020B0604020202020204" pitchFamily="34" charset="0"/>
              </a:rPr>
              <a:t>La scuola può accedere a risorse che aiutano il bambino e l´insegnante </a:t>
            </a:r>
          </a:p>
          <a:p>
            <a:pPr lvl="0">
              <a:buClr>
                <a:srgbClr val="84DD19"/>
              </a:buClr>
            </a:pPr>
            <a:r>
              <a:rPr lang="it-IT" sz="1600" dirty="0">
                <a:solidFill>
                  <a:schemeClr val="tx1"/>
                </a:solidFill>
                <a:latin typeface="Arial" panose="020B0604020202020204" pitchFamily="34" charset="0"/>
                <a:cs typeface="Arial" panose="020B0604020202020204" pitchFamily="34" charset="0"/>
              </a:rPr>
              <a:t>La persona adulta può accedere a servizi di supporto speciali per l’impiego ed il proseguimento degli studi </a:t>
            </a:r>
          </a:p>
          <a:p>
            <a:pPr lvl="0">
              <a:buClr>
                <a:srgbClr val="84DD19"/>
              </a:buClr>
            </a:pPr>
            <a:r>
              <a:rPr lang="it-IT" sz="1600" dirty="0">
                <a:solidFill>
                  <a:schemeClr val="tx1"/>
                </a:solidFill>
                <a:latin typeface="Arial" panose="020B0604020202020204" pitchFamily="34" charset="0"/>
                <a:cs typeface="Arial" panose="020B0604020202020204" pitchFamily="34" charset="0"/>
              </a:rPr>
              <a:t>Maggiore consapevolezza di </a:t>
            </a:r>
            <a:r>
              <a:rPr lang="it-IT" sz="1600" dirty="0" err="1">
                <a:solidFill>
                  <a:schemeClr val="tx1"/>
                </a:solidFill>
                <a:latin typeface="Arial" panose="020B0604020202020204" pitchFamily="34" charset="0"/>
                <a:cs typeface="Arial" panose="020B0604020202020204" pitchFamily="34" charset="0"/>
              </a:rPr>
              <a:t>sè</a:t>
            </a:r>
            <a:r>
              <a:rPr lang="it-IT" sz="1600" dirty="0">
                <a:solidFill>
                  <a:schemeClr val="tx1"/>
                </a:solidFill>
                <a:latin typeface="Arial" panose="020B0604020202020204" pitchFamily="34" charset="0"/>
                <a:cs typeface="Arial" panose="020B0604020202020204" pitchFamily="34" charset="0"/>
              </a:rPr>
              <a:t>, migliore capacità decisionale nelle scelte (negli studi, lavoro, amicizie …)</a:t>
            </a:r>
          </a:p>
          <a:p>
            <a:pPr lvl="0">
              <a:lnSpc>
                <a:spcPct val="80000"/>
              </a:lnSpc>
              <a:buClr>
                <a:srgbClr val="84DD19"/>
              </a:buClr>
            </a:pPr>
            <a:r>
              <a:rPr lang="it-IT" sz="1600" dirty="0">
                <a:solidFill>
                  <a:schemeClr val="tx1"/>
                </a:solidFill>
                <a:latin typeface="Arial" panose="020B0604020202020204" pitchFamily="34" charset="0"/>
                <a:cs typeface="Arial" panose="020B0604020202020204" pitchFamily="34" charset="0"/>
              </a:rPr>
              <a:t>Senso di appartenenza ad una “cultura” che viene valorizzata.</a:t>
            </a:r>
          </a:p>
        </p:txBody>
      </p:sp>
    </p:spTree>
    <p:extLst>
      <p:ext uri="{BB962C8B-B14F-4D97-AF65-F5344CB8AC3E}">
        <p14:creationId xmlns:p14="http://schemas.microsoft.com/office/powerpoint/2010/main" val="27050109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Immagin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631" y="0"/>
            <a:ext cx="9169676" cy="6845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26" name="Immagin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391086" y="2612381"/>
            <a:ext cx="2484989" cy="1873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7" name="Titolo 1"/>
          <p:cNvSpPr txBox="1">
            <a:spLocks/>
          </p:cNvSpPr>
          <p:nvPr/>
        </p:nvSpPr>
        <p:spPr bwMode="auto">
          <a:xfrm>
            <a:off x="267924" y="0"/>
            <a:ext cx="6379924" cy="607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4244" tIns="32119" rIns="64244" bIns="32119"/>
          <a:lstStyle>
            <a:lvl1pPr eaLnBrk="0" hangingPunct="0">
              <a:defRPr sz="4000">
                <a:solidFill>
                  <a:schemeClr val="bg1"/>
                </a:solidFill>
                <a:latin typeface="Palatino" charset="0"/>
                <a:ea typeface="ヒラギノ明朝 ProN W3" charset="0"/>
                <a:cs typeface="ヒラギノ明朝 ProN W3" charset="0"/>
              </a:defRPr>
            </a:lvl1pPr>
            <a:lvl2pPr marL="742950" indent="-285750" eaLnBrk="0" hangingPunct="0">
              <a:defRPr sz="4000">
                <a:solidFill>
                  <a:schemeClr val="bg1"/>
                </a:solidFill>
                <a:latin typeface="Palatino" charset="0"/>
                <a:ea typeface="ヒラギノ明朝 ProN W3" charset="0"/>
                <a:cs typeface="ヒラギノ明朝 ProN W3" charset="0"/>
              </a:defRPr>
            </a:lvl2pPr>
            <a:lvl3pPr marL="1143000" indent="-228600" eaLnBrk="0" hangingPunct="0">
              <a:defRPr sz="4000">
                <a:solidFill>
                  <a:schemeClr val="bg1"/>
                </a:solidFill>
                <a:latin typeface="Palatino" charset="0"/>
                <a:ea typeface="ヒラギノ明朝 ProN W3" charset="0"/>
                <a:cs typeface="ヒラギノ明朝 ProN W3" charset="0"/>
              </a:defRPr>
            </a:lvl3pPr>
            <a:lvl4pPr marL="1600200" indent="-228600" eaLnBrk="0" hangingPunct="0">
              <a:defRPr sz="4000">
                <a:solidFill>
                  <a:schemeClr val="bg1"/>
                </a:solidFill>
                <a:latin typeface="Palatino" charset="0"/>
                <a:ea typeface="ヒラギノ明朝 ProN W3" charset="0"/>
                <a:cs typeface="ヒラギノ明朝 ProN W3" charset="0"/>
              </a:defRPr>
            </a:lvl4pPr>
            <a:lvl5pPr marL="2057400" indent="-228600" eaLnBrk="0" hangingPunct="0">
              <a:defRPr sz="4000">
                <a:solidFill>
                  <a:schemeClr val="bg1"/>
                </a:solidFill>
                <a:latin typeface="Palatino" charset="0"/>
                <a:ea typeface="ヒラギノ明朝 ProN W3" charset="0"/>
                <a:cs typeface="ヒラギノ明朝 ProN W3" charset="0"/>
              </a:defRPr>
            </a:lvl5pPr>
            <a:lvl6pPr marL="2514600" indent="-228600" defTabSz="447675" eaLnBrk="0" fontAlgn="base" hangingPunct="0">
              <a:spcBef>
                <a:spcPct val="0"/>
              </a:spcBef>
              <a:spcAft>
                <a:spcPct val="0"/>
              </a:spcAft>
              <a:defRPr sz="4000">
                <a:solidFill>
                  <a:schemeClr val="bg1"/>
                </a:solidFill>
                <a:latin typeface="Palatino" charset="0"/>
                <a:ea typeface="ヒラギノ明朝 ProN W3" charset="0"/>
                <a:cs typeface="ヒラギノ明朝 ProN W3" charset="0"/>
              </a:defRPr>
            </a:lvl6pPr>
            <a:lvl7pPr marL="2971800" indent="-228600" defTabSz="447675" eaLnBrk="0" fontAlgn="base" hangingPunct="0">
              <a:spcBef>
                <a:spcPct val="0"/>
              </a:spcBef>
              <a:spcAft>
                <a:spcPct val="0"/>
              </a:spcAft>
              <a:defRPr sz="4000">
                <a:solidFill>
                  <a:schemeClr val="bg1"/>
                </a:solidFill>
                <a:latin typeface="Palatino" charset="0"/>
                <a:ea typeface="ヒラギノ明朝 ProN W3" charset="0"/>
                <a:cs typeface="ヒラギノ明朝 ProN W3" charset="0"/>
              </a:defRPr>
            </a:lvl7pPr>
            <a:lvl8pPr marL="3429000" indent="-228600" defTabSz="447675" eaLnBrk="0" fontAlgn="base" hangingPunct="0">
              <a:spcBef>
                <a:spcPct val="0"/>
              </a:spcBef>
              <a:spcAft>
                <a:spcPct val="0"/>
              </a:spcAft>
              <a:defRPr sz="4000">
                <a:solidFill>
                  <a:schemeClr val="bg1"/>
                </a:solidFill>
                <a:latin typeface="Palatino" charset="0"/>
                <a:ea typeface="ヒラギノ明朝 ProN W3" charset="0"/>
                <a:cs typeface="ヒラギノ明朝 ProN W3" charset="0"/>
              </a:defRPr>
            </a:lvl8pPr>
            <a:lvl9pPr marL="3886200" indent="-228600" defTabSz="447675" eaLnBrk="0" fontAlgn="base" hangingPunct="0">
              <a:spcBef>
                <a:spcPct val="0"/>
              </a:spcBef>
              <a:spcAft>
                <a:spcPct val="0"/>
              </a:spcAft>
              <a:defRPr sz="4000">
                <a:solidFill>
                  <a:schemeClr val="bg1"/>
                </a:solidFill>
                <a:latin typeface="Palatino" charset="0"/>
                <a:ea typeface="ヒラギノ明朝 ProN W3" charset="0"/>
                <a:cs typeface="ヒラギノ明朝 ProN W3" charset="0"/>
              </a:defRPr>
            </a:lvl9pPr>
          </a:lstStyle>
          <a:p>
            <a:pPr>
              <a:buClr>
                <a:srgbClr val="000000"/>
              </a:buClr>
              <a:buSzPct val="100000"/>
              <a:buFont typeface="Times New Roman" charset="0"/>
              <a:buNone/>
            </a:pPr>
            <a:r>
              <a:rPr lang="it-IT" sz="3400">
                <a:solidFill>
                  <a:srgbClr val="FFFFFF"/>
                </a:solidFill>
                <a:latin typeface="Verdana" charset="0"/>
                <a:cs typeface="Verdana" charset="0"/>
              </a:rPr>
              <a:t>In un mare di onde blu</a:t>
            </a:r>
          </a:p>
        </p:txBody>
      </p:sp>
      <p:sp>
        <p:nvSpPr>
          <p:cNvPr id="77828" name="CasellaDiTesto 3"/>
          <p:cNvSpPr txBox="1">
            <a:spLocks noChangeArrowheads="1"/>
          </p:cNvSpPr>
          <p:nvPr/>
        </p:nvSpPr>
        <p:spPr bwMode="auto">
          <a:xfrm>
            <a:off x="166337" y="644159"/>
            <a:ext cx="6177865" cy="6038567"/>
          </a:xfrm>
          <a:prstGeom prst="rect">
            <a:avLst/>
          </a:prstGeom>
          <a:gradFill rotWithShape="1">
            <a:gsLst>
              <a:gs pos="0">
                <a:srgbClr val="FFFFFF"/>
              </a:gs>
              <a:gs pos="100000">
                <a:schemeClr val="bg1">
                  <a:alpha val="53000"/>
                </a:schemeClr>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64244" tIns="32119" rIns="64244" bIns="32119">
            <a:spAutoFit/>
          </a:bodyPr>
          <a:lstStyle>
            <a:lvl1pPr eaLnBrk="0" hangingPunct="0">
              <a:defRPr sz="4000">
                <a:solidFill>
                  <a:schemeClr val="bg1"/>
                </a:solidFill>
                <a:latin typeface="Palatino" charset="0"/>
                <a:ea typeface="ヒラギノ明朝 ProN W3" charset="0"/>
                <a:cs typeface="ヒラギノ明朝 ProN W3" charset="0"/>
              </a:defRPr>
            </a:lvl1pPr>
            <a:lvl2pPr marL="742950" indent="-285750" eaLnBrk="0" hangingPunct="0">
              <a:defRPr sz="4000">
                <a:solidFill>
                  <a:schemeClr val="bg1"/>
                </a:solidFill>
                <a:latin typeface="Palatino" charset="0"/>
                <a:ea typeface="ヒラギノ明朝 ProN W3" charset="0"/>
                <a:cs typeface="ヒラギノ明朝 ProN W3" charset="0"/>
              </a:defRPr>
            </a:lvl2pPr>
            <a:lvl3pPr marL="1143000" indent="-228600" eaLnBrk="0" hangingPunct="0">
              <a:defRPr sz="4000">
                <a:solidFill>
                  <a:schemeClr val="bg1"/>
                </a:solidFill>
                <a:latin typeface="Palatino" charset="0"/>
                <a:ea typeface="ヒラギノ明朝 ProN W3" charset="0"/>
                <a:cs typeface="ヒラギノ明朝 ProN W3" charset="0"/>
              </a:defRPr>
            </a:lvl3pPr>
            <a:lvl4pPr marL="1600200" indent="-228600" eaLnBrk="0" hangingPunct="0">
              <a:defRPr sz="4000">
                <a:solidFill>
                  <a:schemeClr val="bg1"/>
                </a:solidFill>
                <a:latin typeface="Palatino" charset="0"/>
                <a:ea typeface="ヒラギノ明朝 ProN W3" charset="0"/>
                <a:cs typeface="ヒラギノ明朝 ProN W3" charset="0"/>
              </a:defRPr>
            </a:lvl4pPr>
            <a:lvl5pPr marL="2057400" indent="-228600" eaLnBrk="0" hangingPunct="0">
              <a:defRPr sz="4000">
                <a:solidFill>
                  <a:schemeClr val="bg1"/>
                </a:solidFill>
                <a:latin typeface="Palatino" charset="0"/>
                <a:ea typeface="ヒラギノ明朝 ProN W3" charset="0"/>
                <a:cs typeface="ヒラギノ明朝 ProN W3" charset="0"/>
              </a:defRPr>
            </a:lvl5pPr>
            <a:lvl6pPr marL="2514600" indent="-228600" defTabSz="447675" eaLnBrk="0" fontAlgn="base" hangingPunct="0">
              <a:spcBef>
                <a:spcPct val="0"/>
              </a:spcBef>
              <a:spcAft>
                <a:spcPct val="0"/>
              </a:spcAft>
              <a:defRPr sz="4000">
                <a:solidFill>
                  <a:schemeClr val="bg1"/>
                </a:solidFill>
                <a:latin typeface="Palatino" charset="0"/>
                <a:ea typeface="ヒラギノ明朝 ProN W3" charset="0"/>
                <a:cs typeface="ヒラギノ明朝 ProN W3" charset="0"/>
              </a:defRPr>
            </a:lvl6pPr>
            <a:lvl7pPr marL="2971800" indent="-228600" defTabSz="447675" eaLnBrk="0" fontAlgn="base" hangingPunct="0">
              <a:spcBef>
                <a:spcPct val="0"/>
              </a:spcBef>
              <a:spcAft>
                <a:spcPct val="0"/>
              </a:spcAft>
              <a:defRPr sz="4000">
                <a:solidFill>
                  <a:schemeClr val="bg1"/>
                </a:solidFill>
                <a:latin typeface="Palatino" charset="0"/>
                <a:ea typeface="ヒラギノ明朝 ProN W3" charset="0"/>
                <a:cs typeface="ヒラギノ明朝 ProN W3" charset="0"/>
              </a:defRPr>
            </a:lvl7pPr>
            <a:lvl8pPr marL="3429000" indent="-228600" defTabSz="447675" eaLnBrk="0" fontAlgn="base" hangingPunct="0">
              <a:spcBef>
                <a:spcPct val="0"/>
              </a:spcBef>
              <a:spcAft>
                <a:spcPct val="0"/>
              </a:spcAft>
              <a:defRPr sz="4000">
                <a:solidFill>
                  <a:schemeClr val="bg1"/>
                </a:solidFill>
                <a:latin typeface="Palatino" charset="0"/>
                <a:ea typeface="ヒラギノ明朝 ProN W3" charset="0"/>
                <a:cs typeface="ヒラギノ明朝 ProN W3" charset="0"/>
              </a:defRPr>
            </a:lvl8pPr>
            <a:lvl9pPr marL="3886200" indent="-228600" defTabSz="447675" eaLnBrk="0" fontAlgn="base" hangingPunct="0">
              <a:spcBef>
                <a:spcPct val="0"/>
              </a:spcBef>
              <a:spcAft>
                <a:spcPct val="0"/>
              </a:spcAft>
              <a:defRPr sz="4000">
                <a:solidFill>
                  <a:schemeClr val="bg1"/>
                </a:solidFill>
                <a:latin typeface="Palatino" charset="0"/>
                <a:ea typeface="ヒラギノ明朝 ProN W3" charset="0"/>
                <a:cs typeface="ヒラギノ明朝 ProN W3" charset="0"/>
              </a:defRPr>
            </a:lvl9pPr>
          </a:lstStyle>
          <a:p>
            <a:pPr eaLnBrk="1" hangingPunct="1">
              <a:buClr>
                <a:srgbClr val="000000"/>
              </a:buClr>
              <a:buSzPct val="100000"/>
              <a:buFont typeface="Times New Roman" charset="0"/>
              <a:buNone/>
            </a:pPr>
            <a:r>
              <a:rPr lang="it-IT" sz="1700">
                <a:solidFill>
                  <a:srgbClr val="262699"/>
                </a:solidFill>
                <a:latin typeface="Verdana" charset="0"/>
                <a:cs typeface="Verdana" charset="0"/>
              </a:rPr>
              <a:t>In un mare di onde blu,</a:t>
            </a:r>
          </a:p>
          <a:p>
            <a:pPr eaLnBrk="1" hangingPunct="1">
              <a:buClr>
                <a:srgbClr val="000000"/>
              </a:buClr>
              <a:buSzPct val="100000"/>
              <a:buFont typeface="Times New Roman" charset="0"/>
              <a:buNone/>
            </a:pPr>
            <a:r>
              <a:rPr lang="it-IT" sz="1700">
                <a:solidFill>
                  <a:srgbClr val="262699"/>
                </a:solidFill>
                <a:latin typeface="Verdana" charset="0"/>
                <a:cs typeface="Verdana" charset="0"/>
              </a:rPr>
              <a:t>nuoti in preda alla felicità,</a:t>
            </a:r>
          </a:p>
          <a:p>
            <a:pPr eaLnBrk="1" hangingPunct="1">
              <a:buClr>
                <a:srgbClr val="000000"/>
              </a:buClr>
              <a:buSzPct val="100000"/>
              <a:buFont typeface="Times New Roman" charset="0"/>
              <a:buNone/>
            </a:pPr>
            <a:r>
              <a:rPr lang="it-IT" sz="1700">
                <a:solidFill>
                  <a:srgbClr val="262699"/>
                </a:solidFill>
                <a:latin typeface="Verdana" charset="0"/>
                <a:cs typeface="Verdana" charset="0"/>
              </a:rPr>
              <a:t>strappi un sorriso a chi ti sta vicino.</a:t>
            </a:r>
            <a:br>
              <a:rPr lang="it-IT" sz="1700">
                <a:solidFill>
                  <a:srgbClr val="262699"/>
                </a:solidFill>
                <a:latin typeface="Verdana" charset="0"/>
                <a:cs typeface="Verdana" charset="0"/>
              </a:rPr>
            </a:br>
            <a:r>
              <a:rPr lang="it-IT" sz="1700">
                <a:solidFill>
                  <a:srgbClr val="262699"/>
                </a:solidFill>
                <a:latin typeface="Verdana" charset="0"/>
                <a:cs typeface="Verdana" charset="0"/>
              </a:rPr>
              <a:t>Voli lontano verso la boa, </a:t>
            </a:r>
          </a:p>
          <a:p>
            <a:pPr eaLnBrk="1" hangingPunct="1">
              <a:buClr>
                <a:srgbClr val="000000"/>
              </a:buClr>
              <a:buSzPct val="100000"/>
              <a:buFont typeface="Times New Roman" charset="0"/>
              <a:buNone/>
            </a:pPr>
            <a:r>
              <a:rPr lang="it-IT" sz="1700">
                <a:solidFill>
                  <a:srgbClr val="262699"/>
                </a:solidFill>
                <a:latin typeface="Verdana" charset="0"/>
                <a:cs typeface="Verdana" charset="0"/>
              </a:rPr>
              <a:t>la tua meta attesa.</a:t>
            </a:r>
            <a:br>
              <a:rPr lang="it-IT" sz="1700">
                <a:solidFill>
                  <a:srgbClr val="262699"/>
                </a:solidFill>
                <a:latin typeface="Verdana" charset="0"/>
                <a:cs typeface="Verdana" charset="0"/>
              </a:rPr>
            </a:br>
            <a:endParaRPr lang="it-IT" sz="1700">
              <a:solidFill>
                <a:srgbClr val="262699"/>
              </a:solidFill>
              <a:latin typeface="Verdana" charset="0"/>
              <a:cs typeface="Verdana" charset="0"/>
            </a:endParaRPr>
          </a:p>
          <a:p>
            <a:pPr eaLnBrk="1" hangingPunct="1">
              <a:buClr>
                <a:srgbClr val="000000"/>
              </a:buClr>
              <a:buSzPct val="100000"/>
              <a:buFont typeface="Times New Roman" charset="0"/>
              <a:buNone/>
            </a:pPr>
            <a:r>
              <a:rPr lang="it-IT" sz="1700">
                <a:solidFill>
                  <a:srgbClr val="262699"/>
                </a:solidFill>
                <a:latin typeface="Verdana" charset="0"/>
                <a:cs typeface="Verdana" charset="0"/>
              </a:rPr>
              <a:t>Ti godi ogni secondo. </a:t>
            </a:r>
          </a:p>
          <a:p>
            <a:pPr eaLnBrk="1" hangingPunct="1">
              <a:buClr>
                <a:srgbClr val="000000"/>
              </a:buClr>
              <a:buSzPct val="100000"/>
              <a:buFont typeface="Times New Roman" charset="0"/>
              <a:buNone/>
            </a:pPr>
            <a:r>
              <a:rPr lang="it-IT" sz="1700">
                <a:solidFill>
                  <a:srgbClr val="262699"/>
                </a:solidFill>
                <a:latin typeface="Verdana" charset="0"/>
                <a:cs typeface="Verdana" charset="0"/>
              </a:rPr>
              <a:t>Ciò che ti circonda ti fa sorridere.</a:t>
            </a:r>
            <a:br>
              <a:rPr lang="it-IT" sz="1700">
                <a:solidFill>
                  <a:srgbClr val="262699"/>
                </a:solidFill>
                <a:latin typeface="Verdana" charset="0"/>
                <a:cs typeface="Verdana" charset="0"/>
              </a:rPr>
            </a:br>
            <a:r>
              <a:rPr lang="it-IT" sz="1700">
                <a:solidFill>
                  <a:srgbClr val="262699"/>
                </a:solidFill>
                <a:latin typeface="Verdana" charset="0"/>
                <a:cs typeface="Verdana" charset="0"/>
              </a:rPr>
              <a:t>Nulla e' così scontato, </a:t>
            </a:r>
          </a:p>
          <a:p>
            <a:pPr eaLnBrk="1" hangingPunct="1">
              <a:buClr>
                <a:srgbClr val="000000"/>
              </a:buClr>
              <a:buSzPct val="100000"/>
              <a:buFont typeface="Times New Roman" charset="0"/>
              <a:buNone/>
            </a:pPr>
            <a:r>
              <a:rPr lang="it-IT" sz="1700">
                <a:solidFill>
                  <a:srgbClr val="262699"/>
                </a:solidFill>
                <a:latin typeface="Verdana" charset="0"/>
                <a:cs typeface="Verdana" charset="0"/>
              </a:rPr>
              <a:t>niente è così strano.</a:t>
            </a:r>
            <a:br>
              <a:rPr lang="it-IT" sz="1700">
                <a:solidFill>
                  <a:srgbClr val="262699"/>
                </a:solidFill>
                <a:latin typeface="Verdana" charset="0"/>
                <a:cs typeface="Verdana" charset="0"/>
              </a:rPr>
            </a:br>
            <a:r>
              <a:rPr lang="it-IT" sz="1700">
                <a:solidFill>
                  <a:srgbClr val="262699"/>
                </a:solidFill>
                <a:latin typeface="Verdana" charset="0"/>
                <a:cs typeface="Verdana" charset="0"/>
              </a:rPr>
              <a:t>Il tuo mondo solare, ogni riflesso, </a:t>
            </a:r>
          </a:p>
          <a:p>
            <a:pPr eaLnBrk="1" hangingPunct="1">
              <a:buClr>
                <a:srgbClr val="000000"/>
              </a:buClr>
              <a:buSzPct val="100000"/>
              <a:buFont typeface="Times New Roman" charset="0"/>
              <a:buNone/>
            </a:pPr>
            <a:r>
              <a:rPr lang="it-IT" sz="1700">
                <a:solidFill>
                  <a:srgbClr val="262699"/>
                </a:solidFill>
                <a:latin typeface="Verdana" charset="0"/>
                <a:cs typeface="Verdana" charset="0"/>
              </a:rPr>
              <a:t>una tua gioia. </a:t>
            </a:r>
          </a:p>
          <a:p>
            <a:pPr eaLnBrk="1" hangingPunct="1">
              <a:buClr>
                <a:srgbClr val="000000"/>
              </a:buClr>
              <a:buSzPct val="100000"/>
              <a:buFont typeface="Times New Roman" charset="0"/>
              <a:buNone/>
            </a:pPr>
            <a:endParaRPr lang="it-IT" sz="1700">
              <a:solidFill>
                <a:srgbClr val="262699"/>
              </a:solidFill>
              <a:latin typeface="Verdana" charset="0"/>
              <a:cs typeface="Verdana" charset="0"/>
            </a:endParaRPr>
          </a:p>
          <a:p>
            <a:pPr eaLnBrk="1" hangingPunct="1">
              <a:buClr>
                <a:srgbClr val="000000"/>
              </a:buClr>
              <a:buSzPct val="100000"/>
              <a:buFont typeface="Times New Roman" charset="0"/>
              <a:buNone/>
            </a:pPr>
            <a:r>
              <a:rPr lang="it-IT" sz="1700">
                <a:solidFill>
                  <a:srgbClr val="262699"/>
                </a:solidFill>
                <a:latin typeface="Verdana" charset="0"/>
                <a:cs typeface="Verdana" charset="0"/>
              </a:rPr>
              <a:t>Spensierata come un uccellino in volo,</a:t>
            </a:r>
            <a:br>
              <a:rPr lang="it-IT" sz="1700">
                <a:solidFill>
                  <a:srgbClr val="262699"/>
                </a:solidFill>
                <a:latin typeface="Verdana" charset="0"/>
                <a:cs typeface="Verdana" charset="0"/>
              </a:rPr>
            </a:br>
            <a:r>
              <a:rPr lang="it-IT" sz="1700">
                <a:solidFill>
                  <a:srgbClr val="262699"/>
                </a:solidFill>
                <a:latin typeface="Verdana" charset="0"/>
                <a:cs typeface="Verdana" charset="0"/>
              </a:rPr>
              <a:t>trasporti tutti in una risata senza fine.</a:t>
            </a:r>
            <a:br>
              <a:rPr lang="it-IT" sz="1700">
                <a:solidFill>
                  <a:srgbClr val="262699"/>
                </a:solidFill>
                <a:latin typeface="Verdana" charset="0"/>
                <a:cs typeface="Verdana" charset="0"/>
              </a:rPr>
            </a:br>
            <a:r>
              <a:rPr lang="it-IT" sz="1700">
                <a:solidFill>
                  <a:srgbClr val="262699"/>
                </a:solidFill>
                <a:latin typeface="Verdana" charset="0"/>
                <a:cs typeface="Verdana" charset="0"/>
              </a:rPr>
              <a:t>Niente ti può fermare.</a:t>
            </a:r>
            <a:br>
              <a:rPr lang="it-IT" sz="1700">
                <a:solidFill>
                  <a:srgbClr val="262699"/>
                </a:solidFill>
                <a:latin typeface="Verdana" charset="0"/>
                <a:cs typeface="Verdana" charset="0"/>
              </a:rPr>
            </a:br>
            <a:r>
              <a:rPr lang="it-IT" sz="1700">
                <a:solidFill>
                  <a:srgbClr val="262699"/>
                </a:solidFill>
                <a:latin typeface="Verdana" charset="0"/>
                <a:cs typeface="Verdana" charset="0"/>
              </a:rPr>
              <a:t>Anche se ti fanno paura i bambini,</a:t>
            </a:r>
            <a:br>
              <a:rPr lang="it-IT" sz="1700">
                <a:solidFill>
                  <a:srgbClr val="262699"/>
                </a:solidFill>
                <a:latin typeface="Verdana" charset="0"/>
                <a:cs typeface="Verdana" charset="0"/>
              </a:rPr>
            </a:br>
            <a:r>
              <a:rPr lang="it-IT" sz="1700">
                <a:solidFill>
                  <a:srgbClr val="262699"/>
                </a:solidFill>
                <a:latin typeface="Verdana" charset="0"/>
                <a:cs typeface="Verdana" charset="0"/>
              </a:rPr>
              <a:t>guarda avanti, </a:t>
            </a:r>
          </a:p>
          <a:p>
            <a:pPr eaLnBrk="1" hangingPunct="1">
              <a:buClr>
                <a:srgbClr val="000000"/>
              </a:buClr>
              <a:buSzPct val="100000"/>
              <a:buFont typeface="Times New Roman" charset="0"/>
              <a:buNone/>
            </a:pPr>
            <a:r>
              <a:rPr lang="it-IT" sz="1700">
                <a:solidFill>
                  <a:srgbClr val="262699"/>
                </a:solidFill>
                <a:latin typeface="Verdana" charset="0"/>
                <a:cs typeface="Verdana" charset="0"/>
              </a:rPr>
              <a:t>senza pensare.</a:t>
            </a:r>
          </a:p>
          <a:p>
            <a:pPr eaLnBrk="1" hangingPunct="1">
              <a:buClr>
                <a:srgbClr val="000000"/>
              </a:buClr>
              <a:buSzPct val="100000"/>
              <a:buFont typeface="Times New Roman" charset="0"/>
              <a:buNone/>
            </a:pPr>
            <a:br>
              <a:rPr lang="it-IT" sz="1700">
                <a:solidFill>
                  <a:srgbClr val="262699"/>
                </a:solidFill>
                <a:latin typeface="Verdana" charset="0"/>
                <a:cs typeface="Verdana" charset="0"/>
              </a:rPr>
            </a:br>
            <a:r>
              <a:rPr lang="it-IT" sz="1700">
                <a:solidFill>
                  <a:srgbClr val="262699"/>
                </a:solidFill>
                <a:latin typeface="Verdana" charset="0"/>
                <a:cs typeface="Verdana" charset="0"/>
              </a:rPr>
              <a:t>A noi par che osservi il mondo da un livello superiore. </a:t>
            </a:r>
          </a:p>
          <a:p>
            <a:pPr eaLnBrk="1" hangingPunct="1">
              <a:buClr>
                <a:srgbClr val="000000"/>
              </a:buClr>
              <a:buSzPct val="100000"/>
              <a:buFont typeface="Times New Roman" charset="0"/>
              <a:buNone/>
            </a:pPr>
            <a:r>
              <a:rPr lang="it-IT" sz="1700">
                <a:solidFill>
                  <a:srgbClr val="262699"/>
                </a:solidFill>
                <a:latin typeface="Verdana" charset="0"/>
                <a:cs typeface="Verdana" charset="0"/>
              </a:rPr>
              <a:t>Hai dato a ciascuno una parte della tua luce.</a:t>
            </a:r>
            <a:br>
              <a:rPr lang="it-IT" sz="1700">
                <a:solidFill>
                  <a:srgbClr val="262699"/>
                </a:solidFill>
                <a:latin typeface="Verdana" charset="0"/>
                <a:cs typeface="Verdana" charset="0"/>
              </a:rPr>
            </a:br>
            <a:r>
              <a:rPr lang="it-IT" sz="1700">
                <a:solidFill>
                  <a:srgbClr val="262699"/>
                </a:solidFill>
                <a:latin typeface="Verdana" charset="0"/>
                <a:cs typeface="Verdana" charset="0"/>
              </a:rPr>
              <a:t>Sei la palma da cui ognuno vorrebbe cogliere un frutto. </a:t>
            </a:r>
          </a:p>
        </p:txBody>
      </p:sp>
      <p:sp>
        <p:nvSpPr>
          <p:cNvPr id="6" name="CasellaDiTesto 5"/>
          <p:cNvSpPr txBox="1"/>
          <p:nvPr/>
        </p:nvSpPr>
        <p:spPr>
          <a:xfrm>
            <a:off x="6595937" y="4746185"/>
            <a:ext cx="2075289" cy="1147652"/>
          </a:xfrm>
          <a:prstGeom prst="rect">
            <a:avLst/>
          </a:prstGeom>
          <a:solidFill>
            <a:srgbClr val="FFFFFF"/>
          </a:solidFill>
        </p:spPr>
        <p:txBody>
          <a:bodyPr lIns="64244" tIns="32119" rIns="64244" bIns="32119">
            <a:spAutoFit/>
          </a:bodyPr>
          <a:lstStyle/>
          <a:p>
            <a:pPr algn="ctr" defTabSz="315641">
              <a:buClr>
                <a:srgbClr val="000000"/>
              </a:buClr>
              <a:buSzPct val="100000"/>
              <a:defRPr/>
            </a:pPr>
            <a:r>
              <a:rPr lang="it-IT" sz="2500" dirty="0">
                <a:solidFill>
                  <a:schemeClr val="accent2">
                    <a:lumMod val="75000"/>
                  </a:schemeClr>
                </a:solidFill>
                <a:latin typeface="Comic Sans MS"/>
                <a:cs typeface="Comic Sans MS"/>
              </a:rPr>
              <a:t>IV Liceo Linguistico,</a:t>
            </a:r>
          </a:p>
          <a:p>
            <a:pPr algn="ctr" defTabSz="315641">
              <a:buClr>
                <a:srgbClr val="000000"/>
              </a:buClr>
              <a:buSzPct val="100000"/>
              <a:defRPr/>
            </a:pPr>
            <a:r>
              <a:rPr lang="it-IT" sz="2000" dirty="0">
                <a:solidFill>
                  <a:schemeClr val="accent2">
                    <a:lumMod val="75000"/>
                  </a:schemeClr>
                </a:solidFill>
                <a:latin typeface="Comic Sans MS"/>
                <a:cs typeface="Comic Sans MS"/>
              </a:rPr>
              <a:t>16 maggio 2017</a:t>
            </a:r>
          </a:p>
        </p:txBody>
      </p:sp>
      <p:sp>
        <p:nvSpPr>
          <p:cNvPr id="2" name="CasellaDiTesto 1">
            <a:extLst>
              <a:ext uri="{FF2B5EF4-FFF2-40B4-BE49-F238E27FC236}">
                <a16:creationId xmlns:a16="http://schemas.microsoft.com/office/drawing/2014/main" id="{2A6C693F-2B6A-0442-B343-012A645CD6EB}"/>
              </a:ext>
            </a:extLst>
          </p:cNvPr>
          <p:cNvSpPr txBox="1"/>
          <p:nvPr/>
        </p:nvSpPr>
        <p:spPr>
          <a:xfrm>
            <a:off x="7281857" y="6185112"/>
            <a:ext cx="1152279" cy="400110"/>
          </a:xfrm>
          <a:prstGeom prst="rect">
            <a:avLst/>
          </a:prstGeom>
          <a:noFill/>
        </p:spPr>
        <p:txBody>
          <a:bodyPr wrap="square" rtlCol="0">
            <a:spAutoFit/>
          </a:bodyPr>
          <a:lstStyle/>
          <a:p>
            <a:r>
              <a:rPr lang="it-IT" sz="2000" i="1" dirty="0">
                <a:solidFill>
                  <a:schemeClr val="bg1"/>
                </a:solidFill>
              </a:rPr>
              <a:t>Sara T.</a:t>
            </a:r>
          </a:p>
        </p:txBody>
      </p:sp>
    </p:spTree>
    <p:extLst>
      <p:ext uri="{BB962C8B-B14F-4D97-AF65-F5344CB8AC3E}">
        <p14:creationId xmlns:p14="http://schemas.microsoft.com/office/powerpoint/2010/main" val="1936230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881093" y="0"/>
            <a:ext cx="5262907" cy="6858000"/>
          </a:xfrm>
          <a:prstGeom prst="rect">
            <a:avLst/>
          </a:prstGeom>
        </p:spPr>
      </p:pic>
      <p:pic>
        <p:nvPicPr>
          <p:cNvPr id="4" name="Immagine 3"/>
          <p:cNvPicPr>
            <a:picLocks noChangeAspect="1"/>
          </p:cNvPicPr>
          <p:nvPr/>
        </p:nvPicPr>
        <p:blipFill>
          <a:blip r:embed="rId3"/>
          <a:stretch>
            <a:fillRect/>
          </a:stretch>
        </p:blipFill>
        <p:spPr>
          <a:xfrm>
            <a:off x="208869" y="1946258"/>
            <a:ext cx="3361488" cy="2978278"/>
          </a:xfrm>
          <a:prstGeom prst="rect">
            <a:avLst/>
          </a:prstGeom>
        </p:spPr>
      </p:pic>
    </p:spTree>
    <p:extLst>
      <p:ext uri="{BB962C8B-B14F-4D97-AF65-F5344CB8AC3E}">
        <p14:creationId xmlns:p14="http://schemas.microsoft.com/office/powerpoint/2010/main" val="954637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75000"/>
                <a:alpha val="46000"/>
              </a:schemeClr>
            </a:gs>
            <a:gs pos="100000">
              <a:schemeClr val="accent6">
                <a:lumMod val="75000"/>
                <a:alpha val="46000"/>
              </a:schemeClr>
            </a:gs>
            <a:gs pos="50000">
              <a:srgbClr val="3366FF">
                <a:alpha val="46000"/>
              </a:srgbClr>
            </a:gs>
          </a:gsLst>
          <a:lin ang="0" scaled="1"/>
          <a:tileRect/>
        </a:gradFill>
        <a:effectLst/>
      </p:bgPr>
    </p:bg>
    <p:spTree>
      <p:nvGrpSpPr>
        <p:cNvPr id="1" name=""/>
        <p:cNvGrpSpPr/>
        <p:nvPr/>
      </p:nvGrpSpPr>
      <p:grpSpPr>
        <a:xfrm>
          <a:off x="0" y="0"/>
          <a:ext cx="0" cy="0"/>
          <a:chOff x="0" y="0"/>
          <a:chExt cx="0" cy="0"/>
        </a:xfrm>
      </p:grpSpPr>
      <p:pic>
        <p:nvPicPr>
          <p:cNvPr id="121858" name="Picture 3" descr="C:\Documents and Settings\Utente\Documenti\Immagini\DOHAD\08thweek_png.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0438" y="2214563"/>
            <a:ext cx="2598737" cy="2125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59" name="Rettangolo 1"/>
          <p:cNvSpPr>
            <a:spLocks noChangeArrowheads="1"/>
          </p:cNvSpPr>
          <p:nvPr/>
        </p:nvSpPr>
        <p:spPr bwMode="auto">
          <a:xfrm>
            <a:off x="500063" y="714375"/>
            <a:ext cx="3500437" cy="369888"/>
          </a:xfrm>
          <a:prstGeom prst="rect">
            <a:avLst/>
          </a:prstGeom>
          <a:solidFill>
            <a:srgbClr val="FFC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it-IT" b="1">
                <a:latin typeface="Calibri" charset="0"/>
              </a:rPr>
              <a:t>Obesity/Metabolic Syndrome</a:t>
            </a:r>
            <a:endParaRPr lang="it-IT">
              <a:latin typeface="Calibri" charset="0"/>
            </a:endParaRPr>
          </a:p>
        </p:txBody>
      </p:sp>
      <p:sp>
        <p:nvSpPr>
          <p:cNvPr id="121860" name="Rettangolo 2"/>
          <p:cNvSpPr>
            <a:spLocks noChangeArrowheads="1"/>
          </p:cNvSpPr>
          <p:nvPr/>
        </p:nvSpPr>
        <p:spPr bwMode="auto">
          <a:xfrm>
            <a:off x="5500688" y="5357813"/>
            <a:ext cx="3357562" cy="646112"/>
          </a:xfrm>
          <a:prstGeom prst="rect">
            <a:avLst/>
          </a:prstGeom>
          <a:solidFill>
            <a:srgbClr val="FFC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it-IT" b="1">
                <a:latin typeface="Calibri" charset="0"/>
              </a:rPr>
              <a:t>Neurobehavioral Deficits </a:t>
            </a:r>
          </a:p>
          <a:p>
            <a:pPr algn="ctr" eaLnBrk="1" hangingPunct="1"/>
            <a:r>
              <a:rPr lang="it-IT" b="1">
                <a:latin typeface="Calibri" charset="0"/>
              </a:rPr>
              <a:t>and Diseases</a:t>
            </a:r>
            <a:endParaRPr lang="it-IT">
              <a:latin typeface="Calibri" charset="0"/>
            </a:endParaRPr>
          </a:p>
        </p:txBody>
      </p:sp>
      <p:sp>
        <p:nvSpPr>
          <p:cNvPr id="121861" name="Rettangolo 3"/>
          <p:cNvSpPr>
            <a:spLocks noChangeArrowheads="1"/>
          </p:cNvSpPr>
          <p:nvPr/>
        </p:nvSpPr>
        <p:spPr bwMode="auto">
          <a:xfrm>
            <a:off x="3286125" y="5857875"/>
            <a:ext cx="1071563" cy="40005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it-IT" sz="2000" b="1">
                <a:latin typeface="Calibri" charset="0"/>
              </a:rPr>
              <a:t>CANCER</a:t>
            </a:r>
            <a:endParaRPr lang="it-IT" sz="2000">
              <a:latin typeface="Calibri" charset="0"/>
            </a:endParaRPr>
          </a:p>
        </p:txBody>
      </p:sp>
      <p:sp>
        <p:nvSpPr>
          <p:cNvPr id="121862" name="Rettangolo 4"/>
          <p:cNvSpPr>
            <a:spLocks noChangeArrowheads="1"/>
          </p:cNvSpPr>
          <p:nvPr/>
        </p:nvSpPr>
        <p:spPr bwMode="auto">
          <a:xfrm>
            <a:off x="0" y="5143500"/>
            <a:ext cx="2786063" cy="646113"/>
          </a:xfrm>
          <a:prstGeom prst="rect">
            <a:avLst/>
          </a:prstGeom>
          <a:solidFill>
            <a:srgbClr val="FFC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it-IT" b="1">
                <a:latin typeface="Calibri" charset="0"/>
              </a:rPr>
              <a:t>Reproductive Diseases/Dysfunctions</a:t>
            </a:r>
            <a:endParaRPr lang="it-IT">
              <a:latin typeface="Calibri" charset="0"/>
            </a:endParaRPr>
          </a:p>
        </p:txBody>
      </p:sp>
      <p:sp>
        <p:nvSpPr>
          <p:cNvPr id="121863" name="Rettangolo 5"/>
          <p:cNvSpPr>
            <a:spLocks noChangeArrowheads="1"/>
          </p:cNvSpPr>
          <p:nvPr/>
        </p:nvSpPr>
        <p:spPr bwMode="auto">
          <a:xfrm>
            <a:off x="0" y="1928813"/>
            <a:ext cx="2347913" cy="646112"/>
          </a:xfrm>
          <a:prstGeom prst="rect">
            <a:avLst/>
          </a:prstGeom>
          <a:solidFill>
            <a:srgbClr val="92D050"/>
          </a:solidFill>
          <a:ln w="19050">
            <a:solidFill>
              <a:srgbClr val="FF3300"/>
            </a:solidFill>
            <a:miter lim="800000"/>
            <a:headEnd/>
            <a:tailEnd/>
          </a:ln>
        </p:spPr>
        <p:txBody>
          <a:bodyPr wrap="none">
            <a:spAutoFit/>
          </a:bodyPr>
          <a:lstStyle/>
          <a:p>
            <a:pPr eaLnBrk="1" hangingPunct="1"/>
            <a:r>
              <a:rPr lang="en-US" i="1">
                <a:latin typeface="Calibri" charset="0"/>
              </a:rPr>
              <a:t>Multiorgan Effects of </a:t>
            </a:r>
          </a:p>
          <a:p>
            <a:pPr eaLnBrk="1" hangingPunct="1"/>
            <a:r>
              <a:rPr lang="en-US" i="1">
                <a:latin typeface="Calibri" charset="0"/>
              </a:rPr>
              <a:t>Endocrine Disruptors</a:t>
            </a:r>
            <a:endParaRPr lang="it-IT" i="1">
              <a:latin typeface="Calibri" charset="0"/>
            </a:endParaRPr>
          </a:p>
        </p:txBody>
      </p:sp>
      <p:sp>
        <p:nvSpPr>
          <p:cNvPr id="121864" name="Rettangolo 6"/>
          <p:cNvSpPr>
            <a:spLocks noChangeArrowheads="1"/>
          </p:cNvSpPr>
          <p:nvPr/>
        </p:nvSpPr>
        <p:spPr bwMode="auto">
          <a:xfrm>
            <a:off x="214313" y="3500438"/>
            <a:ext cx="2219325" cy="369887"/>
          </a:xfrm>
          <a:prstGeom prst="rect">
            <a:avLst/>
          </a:prstGeom>
          <a:solidFill>
            <a:srgbClr val="99FFCC"/>
          </a:solidFill>
          <a:ln w="28575">
            <a:solidFill>
              <a:srgbClr val="FF3300"/>
            </a:solidFill>
            <a:miter lim="800000"/>
            <a:headEnd/>
            <a:tailEnd/>
          </a:ln>
        </p:spPr>
        <p:txBody>
          <a:bodyPr wrap="none">
            <a:spAutoFit/>
          </a:bodyPr>
          <a:lstStyle/>
          <a:p>
            <a:pPr eaLnBrk="1" hangingPunct="1"/>
            <a:r>
              <a:rPr lang="it-IT" i="1">
                <a:latin typeface="Calibri" charset="0"/>
              </a:rPr>
              <a:t>In Vitro Fertilization </a:t>
            </a:r>
          </a:p>
        </p:txBody>
      </p:sp>
      <p:sp>
        <p:nvSpPr>
          <p:cNvPr id="121865" name="Rettangolo 7"/>
          <p:cNvSpPr>
            <a:spLocks noChangeArrowheads="1"/>
          </p:cNvSpPr>
          <p:nvPr/>
        </p:nvSpPr>
        <p:spPr bwMode="auto">
          <a:xfrm>
            <a:off x="142875" y="5857875"/>
            <a:ext cx="2600325" cy="369888"/>
          </a:xfrm>
          <a:prstGeom prst="rect">
            <a:avLst/>
          </a:prstGeom>
          <a:solidFill>
            <a:srgbClr val="FFC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it-IT" b="1">
                <a:latin typeface="Calibri" charset="0"/>
              </a:rPr>
              <a:t>Semen Abnormalities </a:t>
            </a:r>
          </a:p>
        </p:txBody>
      </p:sp>
      <p:sp>
        <p:nvSpPr>
          <p:cNvPr id="121866" name="Rettangolo 8"/>
          <p:cNvSpPr>
            <a:spLocks noChangeArrowheads="1"/>
          </p:cNvSpPr>
          <p:nvPr/>
        </p:nvSpPr>
        <p:spPr bwMode="auto">
          <a:xfrm>
            <a:off x="571500" y="1500188"/>
            <a:ext cx="1365250" cy="369887"/>
          </a:xfrm>
          <a:prstGeom prst="rect">
            <a:avLst/>
          </a:prstGeom>
          <a:solidFill>
            <a:srgbClr val="92D050"/>
          </a:solidFill>
          <a:ln w="19050">
            <a:solidFill>
              <a:srgbClr val="FF3300"/>
            </a:solidFill>
            <a:miter lim="800000"/>
            <a:headEnd/>
            <a:tailEnd/>
          </a:ln>
        </p:spPr>
        <p:txBody>
          <a:bodyPr wrap="none">
            <a:spAutoFit/>
          </a:bodyPr>
          <a:lstStyle/>
          <a:p>
            <a:pPr eaLnBrk="1" hangingPunct="1"/>
            <a:r>
              <a:rPr lang="it-IT" i="1">
                <a:latin typeface="Calibri" charset="0"/>
              </a:rPr>
              <a:t>Obesogens</a:t>
            </a:r>
            <a:endParaRPr lang="it-IT">
              <a:latin typeface="Calibri" charset="0"/>
            </a:endParaRPr>
          </a:p>
        </p:txBody>
      </p:sp>
      <p:sp>
        <p:nvSpPr>
          <p:cNvPr id="121867" name="Rettangolo 9"/>
          <p:cNvSpPr>
            <a:spLocks noChangeArrowheads="1"/>
          </p:cNvSpPr>
          <p:nvPr/>
        </p:nvSpPr>
        <p:spPr bwMode="auto">
          <a:xfrm>
            <a:off x="4143375" y="1643063"/>
            <a:ext cx="1143000" cy="40005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it-IT" sz="2000" b="1">
                <a:latin typeface="Calibri" charset="0"/>
              </a:rPr>
              <a:t>DOHAD</a:t>
            </a:r>
            <a:endParaRPr lang="it-IT" sz="2000">
              <a:latin typeface="Calibri" charset="0"/>
            </a:endParaRPr>
          </a:p>
        </p:txBody>
      </p:sp>
      <p:pic>
        <p:nvPicPr>
          <p:cNvPr id="121868" name="Picture 2" descr="C:\Documents and Settings\Utente\Documenti\Immagini\DOHAD\dohad_journal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29475" y="0"/>
            <a:ext cx="1914525"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4" name="Connettore 2 13"/>
          <p:cNvCxnSpPr/>
          <p:nvPr/>
        </p:nvCxnSpPr>
        <p:spPr>
          <a:xfrm rot="16200000" flipV="1">
            <a:off x="2786063" y="1143000"/>
            <a:ext cx="1143000" cy="11430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1870" name="Rettangolo 15"/>
          <p:cNvSpPr>
            <a:spLocks noChangeArrowheads="1"/>
          </p:cNvSpPr>
          <p:nvPr/>
        </p:nvSpPr>
        <p:spPr bwMode="auto">
          <a:xfrm>
            <a:off x="6638925" y="4000500"/>
            <a:ext cx="2505075" cy="369888"/>
          </a:xfrm>
          <a:prstGeom prst="rect">
            <a:avLst/>
          </a:prstGeom>
          <a:solidFill>
            <a:srgbClr val="FFC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it-IT" b="1">
                <a:latin typeface="Calibri" charset="0"/>
              </a:rPr>
              <a:t>Asthma and allergies</a:t>
            </a:r>
          </a:p>
        </p:txBody>
      </p:sp>
      <p:sp>
        <p:nvSpPr>
          <p:cNvPr id="121871" name="Rettangolo 16"/>
          <p:cNvSpPr>
            <a:spLocks noChangeArrowheads="1"/>
          </p:cNvSpPr>
          <p:nvPr/>
        </p:nvSpPr>
        <p:spPr bwMode="auto">
          <a:xfrm>
            <a:off x="5143500" y="6143625"/>
            <a:ext cx="2479675" cy="369888"/>
          </a:xfrm>
          <a:prstGeom prst="rect">
            <a:avLst/>
          </a:prstGeom>
          <a:solidFill>
            <a:srgbClr val="FFC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it-IT" b="1">
                <a:latin typeface="Calibri" charset="0"/>
              </a:rPr>
              <a:t>Psychiatric Diseases</a:t>
            </a:r>
          </a:p>
        </p:txBody>
      </p:sp>
      <p:sp>
        <p:nvSpPr>
          <p:cNvPr id="121872" name="Rettangolo 17"/>
          <p:cNvSpPr>
            <a:spLocks noChangeArrowheads="1"/>
          </p:cNvSpPr>
          <p:nvPr/>
        </p:nvSpPr>
        <p:spPr bwMode="auto">
          <a:xfrm>
            <a:off x="5000625" y="714375"/>
            <a:ext cx="1916113" cy="646113"/>
          </a:xfrm>
          <a:prstGeom prst="rect">
            <a:avLst/>
          </a:prstGeom>
          <a:solidFill>
            <a:srgbClr val="FFC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eaLnBrk="1" hangingPunct="1"/>
            <a:r>
              <a:rPr lang="it-IT" b="1">
                <a:latin typeface="Calibri" charset="0"/>
              </a:rPr>
              <a:t>Cardiovascular </a:t>
            </a:r>
            <a:br>
              <a:rPr lang="it-IT" b="1">
                <a:latin typeface="Calibri" charset="0"/>
              </a:rPr>
            </a:br>
            <a:r>
              <a:rPr lang="it-IT" b="1">
                <a:latin typeface="Calibri" charset="0"/>
              </a:rPr>
              <a:t>Diseases</a:t>
            </a:r>
          </a:p>
        </p:txBody>
      </p:sp>
      <p:sp>
        <p:nvSpPr>
          <p:cNvPr id="121873" name="Rettangolo 19"/>
          <p:cNvSpPr>
            <a:spLocks noChangeArrowheads="1"/>
          </p:cNvSpPr>
          <p:nvPr/>
        </p:nvSpPr>
        <p:spPr bwMode="auto">
          <a:xfrm>
            <a:off x="6019800" y="1600200"/>
            <a:ext cx="1268413" cy="366713"/>
          </a:xfrm>
          <a:prstGeom prst="rect">
            <a:avLst/>
          </a:prstGeom>
          <a:solidFill>
            <a:srgbClr val="FFC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it-IT" b="1">
                <a:latin typeface="Calibri" charset="0"/>
              </a:rPr>
              <a:t>Ipertension</a:t>
            </a:r>
          </a:p>
        </p:txBody>
      </p:sp>
      <p:cxnSp>
        <p:nvCxnSpPr>
          <p:cNvPr id="22" name="Connettore 2 21"/>
          <p:cNvCxnSpPr/>
          <p:nvPr/>
        </p:nvCxnSpPr>
        <p:spPr>
          <a:xfrm rot="5400000" flipH="1" flipV="1">
            <a:off x="5357812" y="1500188"/>
            <a:ext cx="714375" cy="5715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p:nvPr/>
        </p:nvCxnSpPr>
        <p:spPr>
          <a:xfrm>
            <a:off x="6072188" y="3143250"/>
            <a:ext cx="785812" cy="158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p:nvPr/>
        </p:nvCxnSpPr>
        <p:spPr>
          <a:xfrm rot="16200000" flipH="1">
            <a:off x="6036469" y="3964782"/>
            <a:ext cx="642937" cy="5715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ttore 2 29"/>
          <p:cNvCxnSpPr>
            <a:stCxn id="121859" idx="2"/>
          </p:cNvCxnSpPr>
          <p:nvPr/>
        </p:nvCxnSpPr>
        <p:spPr>
          <a:xfrm rot="16200000" flipH="1">
            <a:off x="4141787" y="4999038"/>
            <a:ext cx="1731963" cy="41433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ttore 2 31"/>
          <p:cNvCxnSpPr/>
          <p:nvPr/>
        </p:nvCxnSpPr>
        <p:spPr>
          <a:xfrm rot="5400000">
            <a:off x="3429000" y="4929188"/>
            <a:ext cx="1428750" cy="28575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4" name="Connettore 2 33"/>
          <p:cNvCxnSpPr/>
          <p:nvPr/>
        </p:nvCxnSpPr>
        <p:spPr>
          <a:xfrm rot="10800000" flipV="1">
            <a:off x="2786063" y="4357688"/>
            <a:ext cx="928687" cy="642937"/>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1880" name="Rettangolo 40"/>
          <p:cNvSpPr>
            <a:spLocks noChangeArrowheads="1"/>
          </p:cNvSpPr>
          <p:nvPr/>
        </p:nvSpPr>
        <p:spPr bwMode="auto">
          <a:xfrm>
            <a:off x="3143250" y="4214813"/>
            <a:ext cx="3143250" cy="46196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en-US" sz="1200" b="1">
                <a:latin typeface="Calibri" charset="0"/>
              </a:rPr>
              <a:t>Developmental Time Windows of Vulnerability </a:t>
            </a:r>
            <a:endParaRPr lang="it-IT" sz="1200" b="1">
              <a:latin typeface="Calibri" charset="0"/>
            </a:endParaRPr>
          </a:p>
        </p:txBody>
      </p:sp>
      <p:cxnSp>
        <p:nvCxnSpPr>
          <p:cNvPr id="43" name="Connettore 2 42"/>
          <p:cNvCxnSpPr/>
          <p:nvPr/>
        </p:nvCxnSpPr>
        <p:spPr>
          <a:xfrm rot="16200000" flipH="1">
            <a:off x="5572125" y="4572001"/>
            <a:ext cx="714375" cy="5715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1882" name="Rettangolo 43"/>
          <p:cNvSpPr>
            <a:spLocks noChangeArrowheads="1"/>
          </p:cNvSpPr>
          <p:nvPr/>
        </p:nvSpPr>
        <p:spPr bwMode="auto">
          <a:xfrm>
            <a:off x="642938" y="2714625"/>
            <a:ext cx="1236662" cy="369888"/>
          </a:xfrm>
          <a:prstGeom prst="rect">
            <a:avLst/>
          </a:prstGeom>
          <a:solidFill>
            <a:srgbClr val="CCFF66"/>
          </a:solidFill>
          <a:ln w="19050">
            <a:solidFill>
              <a:srgbClr val="FF3300"/>
            </a:solidFill>
            <a:miter lim="800000"/>
            <a:headEnd/>
            <a:tailEnd/>
          </a:ln>
        </p:spPr>
        <p:txBody>
          <a:bodyPr wrap="none">
            <a:spAutoFit/>
          </a:bodyPr>
          <a:lstStyle/>
          <a:p>
            <a:pPr eaLnBrk="1" hangingPunct="1"/>
            <a:r>
              <a:rPr lang="it-IT" i="1">
                <a:latin typeface="Calibri" charset="0"/>
              </a:rPr>
              <a:t>Pesticides</a:t>
            </a:r>
          </a:p>
        </p:txBody>
      </p:sp>
      <p:sp>
        <p:nvSpPr>
          <p:cNvPr id="45" name="Freccia a destra 44"/>
          <p:cNvSpPr/>
          <p:nvPr/>
        </p:nvSpPr>
        <p:spPr>
          <a:xfrm rot="20218193">
            <a:off x="2297113" y="3216275"/>
            <a:ext cx="785812" cy="214313"/>
          </a:xfrm>
          <a:prstGeom prst="rightArrow">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46" name="Freccia a destra 45"/>
          <p:cNvSpPr/>
          <p:nvPr/>
        </p:nvSpPr>
        <p:spPr>
          <a:xfrm rot="1039343">
            <a:off x="2373313" y="2530475"/>
            <a:ext cx="714375" cy="214313"/>
          </a:xfrm>
          <a:prstGeom prst="rightArrow">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1885" name="Rettangolo 50"/>
          <p:cNvSpPr>
            <a:spLocks noChangeArrowheads="1"/>
          </p:cNvSpPr>
          <p:nvPr/>
        </p:nvSpPr>
        <p:spPr bwMode="auto">
          <a:xfrm>
            <a:off x="6786563" y="4500563"/>
            <a:ext cx="2357437" cy="369887"/>
          </a:xfrm>
          <a:prstGeom prst="rect">
            <a:avLst/>
          </a:prstGeom>
          <a:solidFill>
            <a:srgbClr val="FFC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it-IT">
                <a:latin typeface="Calibri" charset="0"/>
              </a:rPr>
              <a:t>Lung Development </a:t>
            </a:r>
          </a:p>
        </p:txBody>
      </p:sp>
      <p:sp>
        <p:nvSpPr>
          <p:cNvPr id="52" name="Freccia in giù 51"/>
          <p:cNvSpPr/>
          <p:nvPr/>
        </p:nvSpPr>
        <p:spPr>
          <a:xfrm>
            <a:off x="8929688" y="4572000"/>
            <a:ext cx="71437" cy="21431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cxnSp>
        <p:nvCxnSpPr>
          <p:cNvPr id="56" name="Connettore 2 55"/>
          <p:cNvCxnSpPr/>
          <p:nvPr/>
        </p:nvCxnSpPr>
        <p:spPr>
          <a:xfrm>
            <a:off x="6143625" y="3571875"/>
            <a:ext cx="642938" cy="35718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1888" name="Rettangolo 56"/>
          <p:cNvSpPr>
            <a:spLocks noChangeArrowheads="1"/>
          </p:cNvSpPr>
          <p:nvPr/>
        </p:nvSpPr>
        <p:spPr bwMode="auto">
          <a:xfrm>
            <a:off x="2857500" y="3571875"/>
            <a:ext cx="1406525" cy="40005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en-US" sz="1000">
                <a:latin typeface="Calibri" charset="0"/>
              </a:rPr>
              <a:t>Placenta: </a:t>
            </a:r>
            <a:r>
              <a:rPr lang="en-US" sz="1000" i="1">
                <a:latin typeface="Calibri" charset="0"/>
              </a:rPr>
              <a:t>Prediction</a:t>
            </a:r>
            <a:r>
              <a:rPr lang="en-US" sz="1000">
                <a:latin typeface="Calibri" charset="0"/>
              </a:rPr>
              <a:t> </a:t>
            </a:r>
          </a:p>
          <a:p>
            <a:pPr algn="ctr" eaLnBrk="1" hangingPunct="1"/>
            <a:r>
              <a:rPr lang="en-US" sz="1000">
                <a:latin typeface="Calibri" charset="0"/>
              </a:rPr>
              <a:t>of Future Health</a:t>
            </a:r>
            <a:endParaRPr lang="it-IT" sz="1000">
              <a:latin typeface="Calibri" charset="0"/>
            </a:endParaRPr>
          </a:p>
        </p:txBody>
      </p:sp>
      <p:sp>
        <p:nvSpPr>
          <p:cNvPr id="121889" name="Rettangolo 57"/>
          <p:cNvSpPr>
            <a:spLocks noChangeArrowheads="1"/>
          </p:cNvSpPr>
          <p:nvPr/>
        </p:nvSpPr>
        <p:spPr bwMode="auto">
          <a:xfrm>
            <a:off x="285750" y="4143375"/>
            <a:ext cx="2325688" cy="369888"/>
          </a:xfrm>
          <a:prstGeom prst="rect">
            <a:avLst/>
          </a:prstGeom>
          <a:solidFill>
            <a:srgbClr val="CCFF99"/>
          </a:solidFill>
          <a:ln w="28575">
            <a:solidFill>
              <a:srgbClr val="FF3300"/>
            </a:solidFill>
            <a:miter lim="800000"/>
            <a:headEnd/>
            <a:tailEnd/>
          </a:ln>
        </p:spPr>
        <p:txBody>
          <a:bodyPr wrap="none">
            <a:spAutoFit/>
          </a:bodyPr>
          <a:lstStyle/>
          <a:p>
            <a:pPr eaLnBrk="1" hangingPunct="1"/>
            <a:r>
              <a:rPr lang="it-IT" i="1">
                <a:latin typeface="Calibri" charset="0"/>
              </a:rPr>
              <a:t>Materno Fetal Stress</a:t>
            </a:r>
          </a:p>
        </p:txBody>
      </p:sp>
      <p:sp>
        <p:nvSpPr>
          <p:cNvPr id="121890" name="Rectangle 34"/>
          <p:cNvSpPr>
            <a:spLocks noChangeArrowheads="1"/>
          </p:cNvSpPr>
          <p:nvPr/>
        </p:nvSpPr>
        <p:spPr bwMode="auto">
          <a:xfrm>
            <a:off x="0" y="0"/>
            <a:ext cx="6584950" cy="641350"/>
          </a:xfrm>
          <a:prstGeom prst="rect">
            <a:avLst/>
          </a:prstGeom>
          <a:solidFill>
            <a:srgbClr val="FFFF00"/>
          </a:solidFill>
          <a:ln>
            <a:noFill/>
          </a:ln>
          <a:effectLst>
            <a:prstShdw prst="shdw17" dist="17961" dir="2700000">
              <a:srgbClr val="999900">
                <a:alpha val="74998"/>
              </a:srgbClr>
            </a:prst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GB"/>
              <a:t>..recently, the </a:t>
            </a:r>
            <a:r>
              <a:rPr lang="en-GB" b="1" i="1"/>
              <a:t>fetal programming mismatch theory</a:t>
            </a:r>
            <a:r>
              <a:rPr lang="en-GB"/>
              <a:t> has been </a:t>
            </a:r>
          </a:p>
          <a:p>
            <a:pPr eaLnBrk="1" hangingPunct="1"/>
            <a:r>
              <a:rPr lang="en-GB"/>
              <a:t>transformed into the </a:t>
            </a:r>
            <a:r>
              <a:rPr lang="en-GB" b="1"/>
              <a:t>key-moodel theory of DOHAD..</a:t>
            </a:r>
            <a:endParaRPr lang="it-IT" b="1"/>
          </a:p>
        </p:txBody>
      </p:sp>
      <p:sp>
        <p:nvSpPr>
          <p:cNvPr id="121891" name="Rettangolo 19"/>
          <p:cNvSpPr>
            <a:spLocks noChangeArrowheads="1"/>
          </p:cNvSpPr>
          <p:nvPr/>
        </p:nvSpPr>
        <p:spPr bwMode="auto">
          <a:xfrm>
            <a:off x="7086600" y="2743200"/>
            <a:ext cx="1339850" cy="9159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it-IT" b="1">
                <a:latin typeface="Calibri" charset="0"/>
              </a:rPr>
              <a:t>OBESITY</a:t>
            </a:r>
          </a:p>
          <a:p>
            <a:pPr eaLnBrk="1" hangingPunct="1"/>
            <a:r>
              <a:rPr lang="it-IT" b="1">
                <a:latin typeface="Calibri" charset="0"/>
              </a:rPr>
              <a:t>DIABESITY</a:t>
            </a:r>
          </a:p>
          <a:p>
            <a:pPr eaLnBrk="1" hangingPunct="1"/>
            <a:r>
              <a:rPr lang="it-IT" b="1">
                <a:latin typeface="Calibri" charset="0"/>
              </a:rPr>
              <a:t>PANDEMICS</a:t>
            </a:r>
          </a:p>
        </p:txBody>
      </p:sp>
      <p:sp>
        <p:nvSpPr>
          <p:cNvPr id="2" name="CasellaDiTesto 1"/>
          <p:cNvSpPr txBox="1"/>
          <p:nvPr/>
        </p:nvSpPr>
        <p:spPr>
          <a:xfrm>
            <a:off x="7623175" y="6328847"/>
            <a:ext cx="1520825" cy="369332"/>
          </a:xfrm>
          <a:prstGeom prst="rect">
            <a:avLst/>
          </a:prstGeom>
          <a:noFill/>
        </p:spPr>
        <p:txBody>
          <a:bodyPr wrap="square" rtlCol="0">
            <a:spAutoFit/>
          </a:bodyPr>
          <a:lstStyle/>
          <a:p>
            <a:r>
              <a:rPr lang="it-IT" dirty="0"/>
              <a:t>Burgio E.</a:t>
            </a:r>
          </a:p>
        </p:txBody>
      </p:sp>
    </p:spTree>
    <p:extLst>
      <p:ext uri="{BB962C8B-B14F-4D97-AF65-F5344CB8AC3E}">
        <p14:creationId xmlns:p14="http://schemas.microsoft.com/office/powerpoint/2010/main" val="1590307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1B41C64-1A2D-F34E-8EEE-309E5C165B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4" name="Rettangolo 25">
            <a:extLst>
              <a:ext uri="{FF2B5EF4-FFF2-40B4-BE49-F238E27FC236}">
                <a16:creationId xmlns:a16="http://schemas.microsoft.com/office/drawing/2014/main" id="{897070A2-70F7-6549-8288-87ACB862B0D6}"/>
              </a:ext>
            </a:extLst>
          </p:cNvPr>
          <p:cNvSpPr>
            <a:spLocks noChangeArrowheads="1"/>
          </p:cNvSpPr>
          <p:nvPr/>
        </p:nvSpPr>
        <p:spPr bwMode="auto">
          <a:xfrm>
            <a:off x="4572000" y="0"/>
            <a:ext cx="2223654" cy="3785652"/>
          </a:xfrm>
          <a:prstGeom prst="rect">
            <a:avLst/>
          </a:prstGeom>
          <a:solidFill>
            <a:srgbClr val="FFFF00">
              <a:alpha val="67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r>
              <a:rPr lang="en-GB" altLang="it-IT" sz="1600" b="1" kern="0" dirty="0">
                <a:cs typeface="Arial" panose="020B0604020202020204" pitchFamily="34" charset="0"/>
              </a:rPr>
              <a:t>The g</a:t>
            </a:r>
            <a:r>
              <a:rPr lang="en-GB" altLang="it-IT" sz="1600" b="1" kern="0" dirty="0">
                <a:ea typeface="+mn-ea"/>
                <a:cs typeface="Arial" panose="020B0604020202020204" pitchFamily="34" charset="0"/>
              </a:rPr>
              <a:t>enome</a:t>
            </a:r>
            <a:r>
              <a:rPr lang="en-GB" altLang="it-IT" sz="1600" kern="0" dirty="0">
                <a:ea typeface="+mn-ea"/>
                <a:cs typeface="Arial" panose="020B0604020202020204" pitchFamily="34" charset="0"/>
              </a:rPr>
              <a:t> </a:t>
            </a:r>
            <a:br>
              <a:rPr lang="en-GB" altLang="it-IT" sz="1600" kern="0" dirty="0">
                <a:ea typeface="+mn-ea"/>
                <a:cs typeface="Arial" panose="020B0604020202020204" pitchFamily="34" charset="0"/>
              </a:rPr>
            </a:br>
            <a:r>
              <a:rPr lang="en-GB" altLang="it-IT" sz="1600" kern="0" dirty="0">
                <a:ea typeface="+mn-ea"/>
                <a:cs typeface="Arial" panose="020B0604020202020204" pitchFamily="34" charset="0"/>
              </a:rPr>
              <a:t>is a </a:t>
            </a:r>
            <a:r>
              <a:rPr lang="en-GB" altLang="it-IT" sz="1600" b="1" i="1" kern="0" dirty="0">
                <a:solidFill>
                  <a:srgbClr val="2133C5"/>
                </a:solidFill>
                <a:ea typeface="+mn-ea"/>
                <a:cs typeface="Arial" panose="020B0604020202020204" pitchFamily="34" charset="0"/>
              </a:rPr>
              <a:t>complex</a:t>
            </a:r>
            <a:r>
              <a:rPr lang="en-GB" altLang="it-IT" sz="1600" b="1" i="1" kern="0" dirty="0">
                <a:solidFill>
                  <a:srgbClr val="2133C5"/>
                </a:solidFill>
                <a:cs typeface="Arial" panose="020B0604020202020204" pitchFamily="34" charset="0"/>
              </a:rPr>
              <a:t> </a:t>
            </a:r>
            <a:r>
              <a:rPr lang="en-GB" altLang="it-IT" sz="1600" b="1" i="1" kern="0" dirty="0">
                <a:solidFill>
                  <a:srgbClr val="2133C5"/>
                </a:solidFill>
                <a:ea typeface="+mn-ea"/>
                <a:cs typeface="Arial" panose="020B0604020202020204" pitchFamily="34" charset="0"/>
              </a:rPr>
              <a:t>network </a:t>
            </a:r>
            <a:r>
              <a:rPr lang="en-GB" altLang="it-IT" sz="1600" kern="0" dirty="0">
                <a:ea typeface="+mn-ea"/>
                <a:cs typeface="Arial" panose="020B0604020202020204" pitchFamily="34" charset="0"/>
              </a:rPr>
              <a:t>made up of </a:t>
            </a:r>
          </a:p>
          <a:p>
            <a:pPr algn="ctr" eaLnBrk="1" fontAlgn="auto" hangingPunct="1">
              <a:spcBef>
                <a:spcPts val="0"/>
              </a:spcBef>
              <a:spcAft>
                <a:spcPts val="0"/>
              </a:spcAft>
              <a:defRPr/>
            </a:pPr>
            <a:r>
              <a:rPr lang="en-GB" altLang="it-IT" sz="1600" b="1" kern="0" dirty="0">
                <a:solidFill>
                  <a:srgbClr val="FF0000"/>
                </a:solidFill>
                <a:ea typeface="+mn-ea"/>
                <a:cs typeface="Arial" panose="020B0604020202020204" pitchFamily="34" charset="0"/>
              </a:rPr>
              <a:t>DNA sequence, </a:t>
            </a:r>
            <a:br>
              <a:rPr lang="en-GB" altLang="it-IT" sz="1600" kern="0" dirty="0">
                <a:ea typeface="+mn-ea"/>
                <a:cs typeface="Arial" panose="020B0604020202020204" pitchFamily="34" charset="0"/>
              </a:rPr>
            </a:br>
            <a:r>
              <a:rPr lang="en-GB" altLang="it-IT" sz="1600" b="1" kern="0" dirty="0">
                <a:solidFill>
                  <a:srgbClr val="2133C5"/>
                </a:solidFill>
                <a:cs typeface="Arial" panose="020B0604020202020204" pitchFamily="34" charset="0"/>
              </a:rPr>
              <a:t>+</a:t>
            </a:r>
          </a:p>
          <a:p>
            <a:pPr algn="ctr" eaLnBrk="1" fontAlgn="auto" hangingPunct="1">
              <a:spcBef>
                <a:spcPts val="0"/>
              </a:spcBef>
              <a:spcAft>
                <a:spcPts val="0"/>
              </a:spcAft>
              <a:defRPr/>
            </a:pPr>
            <a:r>
              <a:rPr lang="en-GB" altLang="it-IT" sz="1600" b="1" kern="0" dirty="0">
                <a:ea typeface="+mn-ea"/>
                <a:cs typeface="Arial" panose="020B0604020202020204" pitchFamily="34" charset="0"/>
              </a:rPr>
              <a:t> </a:t>
            </a:r>
            <a:r>
              <a:rPr lang="en-GB" altLang="it-IT" sz="1600" b="1" kern="0" dirty="0">
                <a:solidFill>
                  <a:srgbClr val="FF0000"/>
                </a:solidFill>
                <a:ea typeface="+mn-ea"/>
                <a:cs typeface="Arial" panose="020B0604020202020204" pitchFamily="34" charset="0"/>
              </a:rPr>
              <a:t>dynamic and responsive structure of histones </a:t>
            </a:r>
            <a:br>
              <a:rPr lang="en-GB" altLang="it-IT" sz="1600" b="1" kern="0" dirty="0">
                <a:ea typeface="+mn-ea"/>
                <a:cs typeface="Arial" panose="020B0604020202020204" pitchFamily="34" charset="0"/>
              </a:rPr>
            </a:br>
            <a:r>
              <a:rPr lang="en-GB" altLang="it-IT" sz="1600" b="1" kern="0" dirty="0">
                <a:ea typeface="+mn-ea"/>
                <a:cs typeface="Arial" panose="020B0604020202020204" pitchFamily="34" charset="0"/>
              </a:rPr>
              <a:t>+</a:t>
            </a:r>
          </a:p>
          <a:p>
            <a:pPr algn="ctr" eaLnBrk="1" fontAlgn="auto" hangingPunct="1">
              <a:spcBef>
                <a:spcPts val="0"/>
              </a:spcBef>
              <a:spcAft>
                <a:spcPts val="0"/>
              </a:spcAft>
              <a:defRPr/>
            </a:pPr>
            <a:r>
              <a:rPr lang="en-GB" altLang="it-IT" sz="1600" kern="0" dirty="0">
                <a:solidFill>
                  <a:srgbClr val="FF0000"/>
                </a:solidFill>
                <a:ea typeface="+mn-ea"/>
                <a:cs typeface="Arial" panose="020B0604020202020204" pitchFamily="34" charset="0"/>
              </a:rPr>
              <a:t>"</a:t>
            </a:r>
            <a:r>
              <a:rPr lang="en-GB" altLang="it-IT" sz="1600" b="1" kern="0" dirty="0">
                <a:solidFill>
                  <a:srgbClr val="FF0000"/>
                </a:solidFill>
                <a:ea typeface="+mn-ea"/>
                <a:cs typeface="Arial" panose="020B0604020202020204" pitchFamily="34" charset="0"/>
              </a:rPr>
              <a:t>epigenetic" cloud of molecules </a:t>
            </a:r>
          </a:p>
          <a:p>
            <a:pPr eaLnBrk="1" fontAlgn="auto" hangingPunct="1">
              <a:spcBef>
                <a:spcPts val="0"/>
              </a:spcBef>
              <a:spcAft>
                <a:spcPts val="0"/>
              </a:spcAft>
              <a:defRPr/>
            </a:pPr>
            <a:r>
              <a:rPr lang="en-GB" altLang="it-IT" sz="1400" kern="0" dirty="0">
                <a:ea typeface="+mn-ea"/>
                <a:cs typeface="Arial" panose="020B0604020202020204" pitchFamily="34" charset="0"/>
              </a:rPr>
              <a:t>(methyl  and acetyl groups, enzymes, transcription factors, microRNAs ) </a:t>
            </a:r>
            <a:endParaRPr lang="it-IT" altLang="it-IT" sz="1400" kern="0" dirty="0">
              <a:ea typeface="+mn-ea"/>
              <a:cs typeface="Arial" panose="020B0604020202020204" pitchFamily="34" charset="0"/>
            </a:endParaRPr>
          </a:p>
        </p:txBody>
      </p:sp>
    </p:spTree>
    <p:extLst>
      <p:ext uri="{BB962C8B-B14F-4D97-AF65-F5344CB8AC3E}">
        <p14:creationId xmlns:p14="http://schemas.microsoft.com/office/powerpoint/2010/main" val="3641260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4179B11-B25E-3747-B6DD-FB59BA925B93}"/>
              </a:ext>
            </a:extLst>
          </p:cNvPr>
          <p:cNvPicPr>
            <a:picLocks noChangeAspect="1"/>
          </p:cNvPicPr>
          <p:nvPr/>
        </p:nvPicPr>
        <p:blipFill>
          <a:blip r:embed="rId2"/>
          <a:stretch>
            <a:fillRect/>
          </a:stretch>
        </p:blipFill>
        <p:spPr>
          <a:xfrm>
            <a:off x="0" y="1044180"/>
            <a:ext cx="9144000" cy="5988052"/>
          </a:xfrm>
          <a:prstGeom prst="rect">
            <a:avLst/>
          </a:prstGeom>
        </p:spPr>
      </p:pic>
      <p:sp>
        <p:nvSpPr>
          <p:cNvPr id="3" name="CasellaDiTesto 2">
            <a:extLst>
              <a:ext uri="{FF2B5EF4-FFF2-40B4-BE49-F238E27FC236}">
                <a16:creationId xmlns:a16="http://schemas.microsoft.com/office/drawing/2014/main" id="{844FCD1E-1FDE-ED45-A03B-20E8FFECEDB7}"/>
              </a:ext>
            </a:extLst>
          </p:cNvPr>
          <p:cNvSpPr txBox="1"/>
          <p:nvPr/>
        </p:nvSpPr>
        <p:spPr>
          <a:xfrm>
            <a:off x="6761018" y="0"/>
            <a:ext cx="2382982" cy="2893100"/>
          </a:xfrm>
          <a:prstGeom prst="rect">
            <a:avLst/>
          </a:prstGeom>
          <a:solidFill>
            <a:srgbClr val="FFFF00">
              <a:alpha val="91000"/>
            </a:srgbClr>
          </a:solidFill>
        </p:spPr>
        <p:txBody>
          <a:bodyPr wrap="square" rtlCol="0">
            <a:spAutoFit/>
          </a:bodyPr>
          <a:lstStyle/>
          <a:p>
            <a:pPr marL="285750" indent="-285750">
              <a:buFont typeface="Arial" panose="020B0604020202020204" pitchFamily="34" charset="0"/>
              <a:buChar char="•"/>
            </a:pPr>
            <a:r>
              <a:rPr lang="en-GB" b="1" dirty="0">
                <a:solidFill>
                  <a:schemeClr val="accent1">
                    <a:lumMod val="75000"/>
                  </a:schemeClr>
                </a:solidFill>
                <a:effectLst>
                  <a:outerShdw blurRad="38100" dist="38100" dir="2700000" algn="tl">
                    <a:srgbClr val="FFFFFF"/>
                  </a:outerShdw>
                </a:effectLst>
                <a:latin typeface="Arial" panose="020B0604020202020204" pitchFamily="34" charset="0"/>
                <a:cs typeface="Arial" panose="020B0604020202020204" pitchFamily="34" charset="0"/>
              </a:rPr>
              <a:t>Genes</a:t>
            </a:r>
            <a:r>
              <a:rPr lang="en-GB" dirty="0">
                <a:solidFill>
                  <a:schemeClr val="accent1">
                    <a:lumMod val="75000"/>
                  </a:schemeClr>
                </a:solidFill>
                <a:latin typeface="Arial" panose="020B0604020202020204" pitchFamily="34" charset="0"/>
                <a:cs typeface="Arial" panose="020B0604020202020204" pitchFamily="34" charset="0"/>
              </a:rPr>
              <a:t> </a:t>
            </a:r>
            <a:r>
              <a:rPr lang="en-GB" b="1" dirty="0">
                <a:solidFill>
                  <a:schemeClr val="accent1">
                    <a:lumMod val="75000"/>
                  </a:schemeClr>
                </a:solidFill>
                <a:effectLst>
                  <a:outerShdw blurRad="38100" dist="38100" dir="2700000" algn="tl">
                    <a:srgbClr val="FFFFFF"/>
                  </a:outerShdw>
                </a:effectLst>
                <a:latin typeface="Arial" panose="020B0604020202020204" pitchFamily="34" charset="0"/>
                <a:cs typeface="Arial" panose="020B0604020202020204" pitchFamily="34" charset="0"/>
              </a:rPr>
              <a:t>need to be told to switch </a:t>
            </a:r>
            <a:r>
              <a:rPr lang="en-GB" sz="2000" b="1" dirty="0">
                <a:effectLst>
                  <a:outerShdw blurRad="38100" dist="38100" dir="2700000" algn="tl">
                    <a:srgbClr val="FFFFFF"/>
                  </a:outerShdw>
                </a:effectLst>
                <a:latin typeface="Arial" panose="020B0604020202020204" pitchFamily="34" charset="0"/>
                <a:cs typeface="Arial" panose="020B0604020202020204" pitchFamily="34" charset="0"/>
              </a:rPr>
              <a:t>OFF</a:t>
            </a:r>
            <a:r>
              <a:rPr lang="en-GB" b="1" dirty="0">
                <a:solidFill>
                  <a:schemeClr val="accent1">
                    <a:lumMod val="75000"/>
                  </a:schemeClr>
                </a:solidFill>
                <a:effectLst>
                  <a:outerShdw blurRad="38100" dist="38100" dir="2700000" algn="tl">
                    <a:srgbClr val="FFFFFF"/>
                  </a:outerShdw>
                </a:effectLst>
                <a:latin typeface="Arial" panose="020B0604020202020204" pitchFamily="34" charset="0"/>
                <a:cs typeface="Arial" panose="020B0604020202020204" pitchFamily="34" charset="0"/>
              </a:rPr>
              <a:t>  and  </a:t>
            </a:r>
            <a:r>
              <a:rPr lang="en-GB" sz="2000" b="1" dirty="0">
                <a:solidFill>
                  <a:srgbClr val="00B050"/>
                </a:solidFill>
                <a:effectLst>
                  <a:outerShdw blurRad="38100" dist="38100" dir="2700000" algn="tl">
                    <a:srgbClr val="FFFFFF"/>
                  </a:outerShdw>
                </a:effectLst>
                <a:latin typeface="Arial" panose="020B0604020202020204" pitchFamily="34" charset="0"/>
                <a:cs typeface="Arial" panose="020B0604020202020204" pitchFamily="34" charset="0"/>
              </a:rPr>
              <a:t>ON</a:t>
            </a:r>
            <a:endParaRPr lang="en-GB" b="1" dirty="0">
              <a:solidFill>
                <a:srgbClr val="00B050"/>
              </a:solidFill>
              <a:effectLst>
                <a:outerShdw blurRad="38100" dist="38100" dir="2700000" algn="tl">
                  <a:srgbClr val="FFFFFF"/>
                </a:outerShdw>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b="1" dirty="0">
                <a:solidFill>
                  <a:schemeClr val="accent1">
                    <a:lumMod val="75000"/>
                  </a:schemeClr>
                </a:solidFill>
                <a:effectLst>
                  <a:outerShdw blurRad="38100" dist="38100" dir="2700000" algn="tl">
                    <a:srgbClr val="FFFFFF"/>
                  </a:outerShdw>
                </a:effectLst>
                <a:latin typeface="Arial" panose="020B0604020202020204" pitchFamily="34" charset="0"/>
                <a:cs typeface="Arial" panose="020B0604020202020204" pitchFamily="34" charset="0"/>
              </a:rPr>
              <a:t>DNA is a </a:t>
            </a:r>
            <a:r>
              <a:rPr lang="en-GB" b="1" dirty="0">
                <a:solidFill>
                  <a:srgbClr val="2133C5"/>
                </a:solidFill>
                <a:effectLst>
                  <a:outerShdw blurRad="38100" dist="38100" dir="2700000" algn="tl">
                    <a:srgbClr val="FFFFFF"/>
                  </a:outerShdw>
                </a:effectLst>
                <a:latin typeface="Arial" panose="020B0604020202020204" pitchFamily="34" charset="0"/>
                <a:cs typeface="Arial" panose="020B0604020202020204" pitchFamily="34" charset="0"/>
              </a:rPr>
              <a:t>random collection of words </a:t>
            </a:r>
            <a:r>
              <a:rPr lang="en-GB" b="1" dirty="0">
                <a:solidFill>
                  <a:schemeClr val="accent1">
                    <a:lumMod val="75000"/>
                  </a:schemeClr>
                </a:solidFill>
                <a:effectLst>
                  <a:outerShdw blurRad="38100" dist="38100" dir="2700000" algn="tl">
                    <a:srgbClr val="FFFFFF"/>
                  </a:outerShdw>
                </a:effectLst>
                <a:latin typeface="Arial" panose="020B0604020202020204" pitchFamily="34" charset="0"/>
                <a:cs typeface="Arial" panose="020B0604020202020204" pitchFamily="34" charset="0"/>
              </a:rPr>
              <a:t>from which a </a:t>
            </a:r>
            <a:r>
              <a:rPr lang="en-GB" b="1" dirty="0">
                <a:solidFill>
                  <a:srgbClr val="2133C5"/>
                </a:solidFill>
                <a:effectLst>
                  <a:outerShdw blurRad="38100" dist="38100" dir="2700000" algn="tl">
                    <a:srgbClr val="FFFFFF"/>
                  </a:outerShdw>
                </a:effectLst>
                <a:latin typeface="Arial" panose="020B0604020202020204" pitchFamily="34" charset="0"/>
                <a:cs typeface="Arial" panose="020B0604020202020204" pitchFamily="34" charset="0"/>
              </a:rPr>
              <a:t>meaningful story of life </a:t>
            </a:r>
            <a:r>
              <a:rPr lang="en-GB" b="1" dirty="0">
                <a:solidFill>
                  <a:schemeClr val="accent1">
                    <a:lumMod val="75000"/>
                  </a:schemeClr>
                </a:solidFill>
                <a:effectLst>
                  <a:outerShdw blurRad="38100" dist="38100" dir="2700000" algn="tl">
                    <a:srgbClr val="FFFFFF"/>
                  </a:outerShdw>
                </a:effectLst>
                <a:latin typeface="Arial" panose="020B0604020202020204" pitchFamily="34" charset="0"/>
                <a:cs typeface="Arial" panose="020B0604020202020204" pitchFamily="34" charset="0"/>
              </a:rPr>
              <a:t>may be written</a:t>
            </a:r>
            <a:endParaRPr lang="it-IT" dirty="0">
              <a:solidFill>
                <a:schemeClr val="accent1">
                  <a:lumMod val="75000"/>
                </a:schemeClr>
              </a:solidFill>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E721A7B3-1B4C-6A4D-B9BD-BDB214C01887}"/>
              </a:ext>
            </a:extLst>
          </p:cNvPr>
          <p:cNvPicPr>
            <a:picLocks noChangeAspect="1"/>
          </p:cNvPicPr>
          <p:nvPr/>
        </p:nvPicPr>
        <p:blipFill>
          <a:blip r:embed="rId3"/>
          <a:stretch>
            <a:fillRect/>
          </a:stretch>
        </p:blipFill>
        <p:spPr>
          <a:xfrm>
            <a:off x="0" y="0"/>
            <a:ext cx="6761018" cy="1616765"/>
          </a:xfrm>
          <a:prstGeom prst="rect">
            <a:avLst/>
          </a:prstGeom>
        </p:spPr>
      </p:pic>
      <p:pic>
        <p:nvPicPr>
          <p:cNvPr id="8" name="Immagine 7">
            <a:extLst>
              <a:ext uri="{FF2B5EF4-FFF2-40B4-BE49-F238E27FC236}">
                <a16:creationId xmlns:a16="http://schemas.microsoft.com/office/drawing/2014/main" id="{1C5E3DEE-4EA6-F548-B4B8-283861CB855E}"/>
              </a:ext>
            </a:extLst>
          </p:cNvPr>
          <p:cNvPicPr>
            <a:picLocks noChangeAspect="1"/>
          </p:cNvPicPr>
          <p:nvPr/>
        </p:nvPicPr>
        <p:blipFill>
          <a:blip r:embed="rId4"/>
          <a:stretch>
            <a:fillRect/>
          </a:stretch>
        </p:blipFill>
        <p:spPr>
          <a:xfrm>
            <a:off x="0" y="5051032"/>
            <a:ext cx="1460500" cy="1981200"/>
          </a:xfrm>
          <a:prstGeom prst="rect">
            <a:avLst/>
          </a:prstGeom>
        </p:spPr>
      </p:pic>
      <p:sp>
        <p:nvSpPr>
          <p:cNvPr id="9" name="CasellaDiTesto 8">
            <a:extLst>
              <a:ext uri="{FF2B5EF4-FFF2-40B4-BE49-F238E27FC236}">
                <a16:creationId xmlns:a16="http://schemas.microsoft.com/office/drawing/2014/main" id="{5CE4387D-C5FF-0B44-B669-946071B136CC}"/>
              </a:ext>
            </a:extLst>
          </p:cNvPr>
          <p:cNvSpPr txBox="1"/>
          <p:nvPr/>
        </p:nvSpPr>
        <p:spPr>
          <a:xfrm>
            <a:off x="5957455" y="6488668"/>
            <a:ext cx="2493817" cy="369332"/>
          </a:xfrm>
          <a:prstGeom prst="rect">
            <a:avLst/>
          </a:prstGeom>
          <a:noFill/>
        </p:spPr>
        <p:txBody>
          <a:bodyPr wrap="square" rtlCol="0">
            <a:spAutoFit/>
          </a:bodyPr>
          <a:lstStyle/>
          <a:p>
            <a:r>
              <a:rPr lang="it-IT" b="1" i="1" dirty="0" err="1">
                <a:latin typeface="Arial" panose="020B0604020202020204" pitchFamily="34" charset="0"/>
                <a:cs typeface="Arial" panose="020B0604020202020204" pitchFamily="34" charset="0"/>
              </a:rPr>
              <a:t>Strohman</a:t>
            </a:r>
            <a:r>
              <a:rPr lang="it-IT" b="1" i="1" dirty="0">
                <a:latin typeface="Arial" panose="020B0604020202020204" pitchFamily="34" charset="0"/>
                <a:cs typeface="Arial" panose="020B0604020202020204" pitchFamily="34" charset="0"/>
              </a:rPr>
              <a:t> C., 2003</a:t>
            </a:r>
          </a:p>
        </p:txBody>
      </p:sp>
    </p:spTree>
    <p:extLst>
      <p:ext uri="{BB962C8B-B14F-4D97-AF65-F5344CB8AC3E}">
        <p14:creationId xmlns:p14="http://schemas.microsoft.com/office/powerpoint/2010/main" val="3425092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C:\Documents and Settings\Utente\Desktop\ch17f36.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69050" y="214313"/>
            <a:ext cx="2774950" cy="6167437"/>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pic>
        <p:nvPicPr>
          <p:cNvPr id="16793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4800"/>
            <a:ext cx="6084888" cy="413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ttangolo 3"/>
          <p:cNvSpPr/>
          <p:nvPr/>
        </p:nvSpPr>
        <p:spPr>
          <a:xfrm>
            <a:off x="0" y="4505325"/>
            <a:ext cx="6948488" cy="2320925"/>
          </a:xfrm>
          <a:prstGeom prst="rect">
            <a:avLst/>
          </a:prstGeom>
          <a:solidFill>
            <a:srgbClr val="FFFF00"/>
          </a:solidFill>
          <a:ln w="28575">
            <a:solidFill>
              <a:srgbClr val="0000FF"/>
            </a:solidFill>
          </a:ln>
        </p:spPr>
        <p:txBody>
          <a:bodyPr>
            <a:spAutoFit/>
          </a:bodyPr>
          <a:lstStyle/>
          <a:p>
            <a:pPr eaLnBrk="1" fontAlgn="auto" hangingPunct="1">
              <a:spcBef>
                <a:spcPts val="0"/>
              </a:spcBef>
              <a:spcAft>
                <a:spcPts val="0"/>
              </a:spcAft>
              <a:defRPr/>
            </a:pPr>
            <a:r>
              <a:rPr lang="en-US" sz="1600" kern="0">
                <a:solidFill>
                  <a:sysClr val="windowText" lastClr="000000"/>
                </a:solidFill>
                <a:ea typeface="+mn-ea"/>
                <a:cs typeface="Arial" panose="020B0604020202020204" pitchFamily="34" charset="0"/>
              </a:rPr>
              <a:t>This image clearly shows </a:t>
            </a:r>
            <a:r>
              <a:rPr lang="en-US" sz="1600" kern="0">
                <a:solidFill>
                  <a:srgbClr val="0000FF"/>
                </a:solidFill>
                <a:ea typeface="+mn-ea"/>
                <a:cs typeface="Arial" panose="020B0604020202020204" pitchFamily="34" charset="0"/>
              </a:rPr>
              <a:t>the</a:t>
            </a:r>
            <a:r>
              <a:rPr lang="en-US" sz="1600" b="1" u="sng" kern="0">
                <a:solidFill>
                  <a:srgbClr val="0000FF"/>
                </a:solidFill>
                <a:ea typeface="+mn-ea"/>
                <a:cs typeface="Arial" panose="020B0604020202020204" pitchFamily="34" charset="0"/>
              </a:rPr>
              <a:t> </a:t>
            </a:r>
            <a:r>
              <a:rPr lang="en-US" sz="1600" b="1" u="sng" kern="0">
                <a:solidFill>
                  <a:sysClr val="windowText" lastClr="000000"/>
                </a:solidFill>
                <a:ea typeface="+mn-ea"/>
                <a:cs typeface="Arial" panose="020B0604020202020204" pitchFamily="34" charset="0"/>
              </a:rPr>
              <a:t>"power" of the epigenome </a:t>
            </a:r>
            <a:r>
              <a:rPr lang="en-US" sz="1600" kern="0">
                <a:solidFill>
                  <a:sysClr val="windowText" lastClr="000000"/>
                </a:solidFill>
                <a:ea typeface="+mn-ea"/>
                <a:cs typeface="Arial" panose="020B0604020202020204" pitchFamily="34" charset="0"/>
              </a:rPr>
              <a:t>and the </a:t>
            </a:r>
            <a:r>
              <a:rPr lang="en-US" sz="1600" b="1" u="sng" kern="0">
                <a:solidFill>
                  <a:sysClr val="windowText" lastClr="000000"/>
                </a:solidFill>
                <a:ea typeface="+mn-ea"/>
                <a:cs typeface="Arial" panose="020B0604020202020204" pitchFamily="34" charset="0"/>
              </a:rPr>
              <a:t>predominant role of environmental information in the phenotypic shaping of cells, tissues , organisms </a:t>
            </a:r>
            <a:r>
              <a:rPr lang="en-US" sz="1600" kern="0">
                <a:solidFill>
                  <a:sysClr val="windowText" lastClr="000000"/>
                </a:solidFill>
                <a:ea typeface="+mn-ea"/>
                <a:cs typeface="Arial" panose="020B0604020202020204" pitchFamily="34" charset="0"/>
              </a:rPr>
              <a:t>.. the </a:t>
            </a:r>
            <a:r>
              <a:rPr lang="en-US" sz="1600" b="1" kern="0">
                <a:solidFill>
                  <a:sysClr val="windowText" lastClr="000000"/>
                </a:solidFill>
                <a:ea typeface="+mn-ea"/>
                <a:cs typeface="Arial" panose="020B0604020202020204" pitchFamily="34" charset="0"/>
              </a:rPr>
              <a:t>huge </a:t>
            </a:r>
            <a:r>
              <a:rPr lang="en-US" sz="1600" b="1" u="sng" kern="0">
                <a:solidFill>
                  <a:sysClr val="windowText" lastClr="000000"/>
                </a:solidFill>
                <a:ea typeface="+mn-ea"/>
                <a:cs typeface="Arial" panose="020B0604020202020204" pitchFamily="34" charset="0"/>
              </a:rPr>
              <a:t>phenotypic (morpho- functional) difference </a:t>
            </a:r>
            <a:r>
              <a:rPr lang="en-US" sz="1600" kern="0">
                <a:solidFill>
                  <a:sysClr val="windowText" lastClr="000000"/>
                </a:solidFill>
                <a:ea typeface="+mn-ea"/>
                <a:cs typeface="Arial" panose="020B0604020202020204" pitchFamily="34" charset="0"/>
              </a:rPr>
              <a:t>between a </a:t>
            </a:r>
            <a:r>
              <a:rPr lang="en-US" sz="1600" i="1" kern="0">
                <a:solidFill>
                  <a:sysClr val="windowText" lastClr="000000"/>
                </a:solidFill>
                <a:ea typeface="+mn-ea"/>
                <a:cs typeface="Arial" panose="020B0604020202020204" pitchFamily="34" charset="0"/>
              </a:rPr>
              <a:t>lymphocyte</a:t>
            </a:r>
            <a:r>
              <a:rPr lang="en-US" sz="1600" kern="0">
                <a:solidFill>
                  <a:sysClr val="windowText" lastClr="000000"/>
                </a:solidFill>
                <a:ea typeface="+mn-ea"/>
                <a:cs typeface="Arial" panose="020B0604020202020204" pitchFamily="34" charset="0"/>
              </a:rPr>
              <a:t> and a </a:t>
            </a:r>
            <a:r>
              <a:rPr lang="en-US" sz="1600" i="1" kern="0">
                <a:solidFill>
                  <a:sysClr val="windowText" lastClr="000000"/>
                </a:solidFill>
                <a:ea typeface="+mn-ea"/>
                <a:cs typeface="Arial" panose="020B0604020202020204" pitchFamily="34" charset="0"/>
              </a:rPr>
              <a:t>neuron</a:t>
            </a:r>
            <a:r>
              <a:rPr lang="en-US" sz="1600" kern="0">
                <a:solidFill>
                  <a:sysClr val="windowText" lastClr="000000"/>
                </a:solidFill>
                <a:ea typeface="+mn-ea"/>
                <a:cs typeface="Arial" panose="020B0604020202020204" pitchFamily="34" charset="0"/>
              </a:rPr>
              <a:t> </a:t>
            </a:r>
            <a:r>
              <a:rPr lang="en-US" sz="1600" b="1" kern="0">
                <a:solidFill>
                  <a:sysClr val="windowText" lastClr="000000"/>
                </a:solidFill>
                <a:ea typeface="+mn-ea"/>
                <a:cs typeface="Arial" panose="020B0604020202020204" pitchFamily="34" charset="0"/>
              </a:rPr>
              <a:t>is not due to DNA, which is virtually identical in the two cells </a:t>
            </a:r>
            <a:r>
              <a:rPr lang="en-US" sz="1600" kern="0">
                <a:solidFill>
                  <a:sysClr val="windowText" lastClr="000000"/>
                </a:solidFill>
                <a:ea typeface="+mn-ea"/>
                <a:cs typeface="Arial" panose="020B0604020202020204" pitchFamily="34" charset="0"/>
              </a:rPr>
              <a:t>, but to the manner in which </a:t>
            </a:r>
            <a:r>
              <a:rPr lang="en-US" sz="1600" b="1" kern="0">
                <a:solidFill>
                  <a:sysClr val="windowText" lastClr="000000"/>
                </a:solidFill>
                <a:ea typeface="+mn-ea"/>
                <a:cs typeface="Arial" panose="020B0604020202020204" pitchFamily="34" charset="0"/>
              </a:rPr>
              <a:t>the same genome has been  utilized by the two cells</a:t>
            </a:r>
            <a:r>
              <a:rPr lang="en-US" sz="1600" kern="0">
                <a:solidFill>
                  <a:sysClr val="windowText" lastClr="000000"/>
                </a:solidFill>
                <a:ea typeface="+mn-ea"/>
                <a:cs typeface="Arial" panose="020B0604020202020204" pitchFamily="34" charset="0"/>
              </a:rPr>
              <a:t>, on the basis of the </a:t>
            </a:r>
            <a:r>
              <a:rPr lang="en-US" sz="1600" b="1" kern="0">
                <a:solidFill>
                  <a:sysClr val="windowText" lastClr="000000"/>
                </a:solidFill>
                <a:ea typeface="+mn-ea"/>
                <a:cs typeface="Arial" panose="020B0604020202020204" pitchFamily="34" charset="0"/>
              </a:rPr>
              <a:t>in</a:t>
            </a:r>
            <a:r>
              <a:rPr lang="en-US" sz="1600" b="1" u="sng" kern="0">
                <a:solidFill>
                  <a:sysClr val="windowText" lastClr="000000"/>
                </a:solidFill>
                <a:effectLst>
                  <a:outerShdw blurRad="38100" dist="38100" dir="2700000" algn="tl">
                    <a:srgbClr val="FFFFFF"/>
                  </a:outerShdw>
                </a:effectLst>
                <a:ea typeface="+mn-ea"/>
                <a:cs typeface="Arial" panose="020B0604020202020204" pitchFamily="34" charset="0"/>
              </a:rPr>
              <a:t>formation (positional and environmental) received during the first months of life (for neuron in the first 2 years) </a:t>
            </a:r>
            <a:r>
              <a:rPr lang="en-US" sz="1600" kern="0">
                <a:solidFill>
                  <a:sysClr val="windowText" lastClr="000000"/>
                </a:solidFill>
                <a:ea typeface="+mn-ea"/>
                <a:cs typeface="Arial" panose="020B0604020202020204" pitchFamily="34" charset="0"/>
              </a:rPr>
              <a:t>and </a:t>
            </a:r>
            <a:r>
              <a:rPr lang="en-US" sz="1600" b="1" u="sng" kern="0">
                <a:solidFill>
                  <a:sysClr val="windowText" lastClr="000000"/>
                </a:solidFill>
                <a:ea typeface="+mn-ea"/>
                <a:cs typeface="Arial" panose="020B0604020202020204" pitchFamily="34" charset="0"/>
              </a:rPr>
              <a:t>processed by the epigenetic networks</a:t>
            </a:r>
          </a:p>
        </p:txBody>
      </p:sp>
      <p:cxnSp>
        <p:nvCxnSpPr>
          <p:cNvPr id="6" name="Connettore 1 5"/>
          <p:cNvCxnSpPr/>
          <p:nvPr/>
        </p:nvCxnSpPr>
        <p:spPr>
          <a:xfrm>
            <a:off x="395288" y="1268413"/>
            <a:ext cx="2592387"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a:off x="3059113" y="1557338"/>
            <a:ext cx="3457575" cy="647700"/>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a:off x="539750" y="1557338"/>
            <a:ext cx="2519363"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a:off x="5364163" y="1196975"/>
            <a:ext cx="1223962" cy="647700"/>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a:off x="3203575" y="1557338"/>
            <a:ext cx="0" cy="2873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Connettore 2 17"/>
          <p:cNvCxnSpPr/>
          <p:nvPr/>
        </p:nvCxnSpPr>
        <p:spPr>
          <a:xfrm flipH="1">
            <a:off x="2268538" y="1628775"/>
            <a:ext cx="863600" cy="7207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Connettore 1 19"/>
          <p:cNvCxnSpPr/>
          <p:nvPr/>
        </p:nvCxnSpPr>
        <p:spPr>
          <a:xfrm>
            <a:off x="533400" y="1752600"/>
            <a:ext cx="1008063"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21" name="Freccia a destra 20"/>
          <p:cNvSpPr/>
          <p:nvPr/>
        </p:nvSpPr>
        <p:spPr>
          <a:xfrm rot="19815876">
            <a:off x="6403975" y="4411663"/>
            <a:ext cx="865188" cy="360362"/>
          </a:xfrm>
          <a:prstGeom prst="rightArrow">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kern="0">
              <a:solidFill>
                <a:sysClr val="windowText" lastClr="000000"/>
              </a:solidFill>
            </a:endParaRPr>
          </a:p>
        </p:txBody>
      </p:sp>
    </p:spTree>
    <p:extLst>
      <p:ext uri="{BB962C8B-B14F-4D97-AF65-F5344CB8AC3E}">
        <p14:creationId xmlns:p14="http://schemas.microsoft.com/office/powerpoint/2010/main" val="2817679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F73F518-F4AE-0D47-8A96-56AC0E998B8B}"/>
              </a:ext>
            </a:extLst>
          </p:cNvPr>
          <p:cNvPicPr>
            <a:picLocks noChangeAspect="1"/>
          </p:cNvPicPr>
          <p:nvPr/>
        </p:nvPicPr>
        <p:blipFill>
          <a:blip r:embed="rId2"/>
          <a:stretch>
            <a:fillRect/>
          </a:stretch>
        </p:blipFill>
        <p:spPr>
          <a:xfrm>
            <a:off x="19054" y="3862"/>
            <a:ext cx="9117335" cy="6858000"/>
          </a:xfrm>
          <a:prstGeom prst="rect">
            <a:avLst/>
          </a:prstGeom>
        </p:spPr>
      </p:pic>
      <p:sp>
        <p:nvSpPr>
          <p:cNvPr id="3" name="Rectangle 7">
            <a:extLst>
              <a:ext uri="{FF2B5EF4-FFF2-40B4-BE49-F238E27FC236}">
                <a16:creationId xmlns:a16="http://schemas.microsoft.com/office/drawing/2014/main" id="{A878866D-93DB-B540-B25E-5F01993ABE2A}"/>
              </a:ext>
            </a:extLst>
          </p:cNvPr>
          <p:cNvSpPr>
            <a:spLocks noChangeArrowheads="1"/>
          </p:cNvSpPr>
          <p:nvPr/>
        </p:nvSpPr>
        <p:spPr bwMode="auto">
          <a:xfrm>
            <a:off x="6848213" y="838940"/>
            <a:ext cx="1783649" cy="278635"/>
          </a:xfrm>
          <a:prstGeom prst="rect">
            <a:avLst/>
          </a:prstGeom>
          <a:solidFill>
            <a:srgbClr val="C3D69B"/>
          </a:solidFill>
          <a:ln w="9525">
            <a:solidFill>
              <a:srgbClr val="000000"/>
            </a:solidFill>
            <a:round/>
          </a:ln>
        </p:spPr>
        <p:txBody>
          <a:bodyPr wrap="square" lIns="67500" tIns="35100" rIns="67500" bIns="351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fontAlgn="base" hangingPunct="1">
              <a:spcBef>
                <a:spcPct val="0"/>
              </a:spcBef>
              <a:spcAft>
                <a:spcPct val="0"/>
              </a:spcAft>
              <a:defRPr/>
            </a:pPr>
            <a:r>
              <a:rPr lang="it-IT" altLang="it-IT" sz="1350" b="1" kern="0" dirty="0">
                <a:solidFill>
                  <a:srgbClr val="002060"/>
                </a:solidFill>
                <a:latin typeface="Calibri" panose="020F0502020204030204" pitchFamily="34" charset="0"/>
              </a:rPr>
              <a:t>ULTRAFINE PARTICLES</a:t>
            </a:r>
          </a:p>
        </p:txBody>
      </p:sp>
      <p:sp>
        <p:nvSpPr>
          <p:cNvPr id="4" name="Rectangle 9">
            <a:extLst>
              <a:ext uri="{FF2B5EF4-FFF2-40B4-BE49-F238E27FC236}">
                <a16:creationId xmlns:a16="http://schemas.microsoft.com/office/drawing/2014/main" id="{DA48B7ED-97B4-6549-9B9A-9A92A4DBEB8D}"/>
              </a:ext>
            </a:extLst>
          </p:cNvPr>
          <p:cNvSpPr>
            <a:spLocks noChangeArrowheads="1"/>
          </p:cNvSpPr>
          <p:nvPr/>
        </p:nvSpPr>
        <p:spPr bwMode="auto">
          <a:xfrm>
            <a:off x="6486738" y="410473"/>
            <a:ext cx="2284558" cy="278635"/>
          </a:xfrm>
          <a:prstGeom prst="rect">
            <a:avLst/>
          </a:prstGeom>
          <a:solidFill>
            <a:srgbClr val="D99694"/>
          </a:solidFill>
          <a:ln w="9525">
            <a:solidFill>
              <a:srgbClr val="000000"/>
            </a:solidFill>
            <a:round/>
          </a:ln>
        </p:spPr>
        <p:txBody>
          <a:bodyPr wrap="square" lIns="67500" tIns="35100" rIns="67500" bIns="351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fontAlgn="base" hangingPunct="1">
              <a:spcBef>
                <a:spcPct val="0"/>
              </a:spcBef>
              <a:spcAft>
                <a:spcPct val="0"/>
              </a:spcAft>
              <a:defRPr/>
            </a:pPr>
            <a:r>
              <a:rPr lang="it-IT" altLang="it-IT" sz="1350" b="1" kern="0" dirty="0">
                <a:solidFill>
                  <a:srgbClr val="7030A0"/>
                </a:solidFill>
                <a:latin typeface="Calibri" panose="020F0502020204030204" pitchFamily="34" charset="0"/>
              </a:rPr>
              <a:t>ENDOCRINE DISRUPTORS</a:t>
            </a:r>
          </a:p>
        </p:txBody>
      </p:sp>
      <p:sp>
        <p:nvSpPr>
          <p:cNvPr id="5" name="Rectangle 8">
            <a:extLst>
              <a:ext uri="{FF2B5EF4-FFF2-40B4-BE49-F238E27FC236}">
                <a16:creationId xmlns:a16="http://schemas.microsoft.com/office/drawing/2014/main" id="{1BECFB73-9BFA-F443-80C6-89152CE5EDF6}"/>
              </a:ext>
            </a:extLst>
          </p:cNvPr>
          <p:cNvSpPr>
            <a:spLocks noChangeArrowheads="1"/>
          </p:cNvSpPr>
          <p:nvPr/>
        </p:nvSpPr>
        <p:spPr bwMode="auto">
          <a:xfrm>
            <a:off x="6967151" y="1303602"/>
            <a:ext cx="1545772" cy="278635"/>
          </a:xfrm>
          <a:prstGeom prst="rect">
            <a:avLst/>
          </a:prstGeom>
          <a:solidFill>
            <a:srgbClr val="FFFF00"/>
          </a:solidFill>
          <a:ln w="9525">
            <a:solidFill>
              <a:srgbClr val="000000"/>
            </a:solidFill>
            <a:round/>
          </a:ln>
        </p:spPr>
        <p:txBody>
          <a:bodyPr wrap="square" lIns="67500" tIns="35100" rIns="67500" bIns="351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ctr" eaLnBrk="1" fontAlgn="base" hangingPunct="1">
              <a:spcBef>
                <a:spcPct val="0"/>
              </a:spcBef>
              <a:spcAft>
                <a:spcPct val="0"/>
              </a:spcAft>
              <a:defRPr/>
            </a:pPr>
            <a:r>
              <a:rPr lang="it-IT" altLang="it-IT" sz="1350" b="1" kern="0" dirty="0">
                <a:solidFill>
                  <a:srgbClr val="002060"/>
                </a:solidFill>
                <a:latin typeface="Calibri" panose="020F0502020204030204" pitchFamily="34" charset="0"/>
              </a:rPr>
              <a:t>HEAVY METALS</a:t>
            </a:r>
          </a:p>
        </p:txBody>
      </p:sp>
      <p:pic>
        <p:nvPicPr>
          <p:cNvPr id="7" name="Immagine 6">
            <a:extLst>
              <a:ext uri="{FF2B5EF4-FFF2-40B4-BE49-F238E27FC236}">
                <a16:creationId xmlns:a16="http://schemas.microsoft.com/office/drawing/2014/main" id="{55B227D2-45C0-5D42-943C-58513BC3FD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1591" y="2310077"/>
            <a:ext cx="6218446" cy="3096533"/>
          </a:xfrm>
          <a:prstGeom prst="rect">
            <a:avLst/>
          </a:prstGeom>
          <a:solidFill>
            <a:srgbClr val="0070C0"/>
          </a:solidFill>
        </p:spPr>
      </p:pic>
      <p:pic>
        <p:nvPicPr>
          <p:cNvPr id="6" name="Immagine 5">
            <a:extLst>
              <a:ext uri="{FF2B5EF4-FFF2-40B4-BE49-F238E27FC236}">
                <a16:creationId xmlns:a16="http://schemas.microsoft.com/office/drawing/2014/main" id="{C770D036-43B9-DC44-8D7E-F35A3B6FEB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2"/>
            <a:ext cx="2321725" cy="3120453"/>
          </a:xfrm>
          <a:prstGeom prst="rect">
            <a:avLst/>
          </a:prstGeom>
        </p:spPr>
      </p:pic>
      <p:pic>
        <p:nvPicPr>
          <p:cNvPr id="12" name="Immagine 11">
            <a:extLst>
              <a:ext uri="{FF2B5EF4-FFF2-40B4-BE49-F238E27FC236}">
                <a16:creationId xmlns:a16="http://schemas.microsoft.com/office/drawing/2014/main" id="{B08E785E-6535-9B4A-9082-E5736F5BEC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47893" y="838940"/>
            <a:ext cx="1294465" cy="945085"/>
          </a:xfrm>
          <a:prstGeom prst="rect">
            <a:avLst/>
          </a:prstGeom>
        </p:spPr>
      </p:pic>
      <p:pic>
        <p:nvPicPr>
          <p:cNvPr id="13" name="Immagine 12">
            <a:extLst>
              <a:ext uri="{FF2B5EF4-FFF2-40B4-BE49-F238E27FC236}">
                <a16:creationId xmlns:a16="http://schemas.microsoft.com/office/drawing/2014/main" id="{238580B0-B9F5-E04C-986F-172A6134BF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99022" y="2799627"/>
            <a:ext cx="1719290" cy="1845210"/>
          </a:xfrm>
          <a:prstGeom prst="rect">
            <a:avLst/>
          </a:prstGeom>
        </p:spPr>
      </p:pic>
      <p:sp>
        <p:nvSpPr>
          <p:cNvPr id="14" name="Rectangle 8">
            <a:extLst>
              <a:ext uri="{FF2B5EF4-FFF2-40B4-BE49-F238E27FC236}">
                <a16:creationId xmlns:a16="http://schemas.microsoft.com/office/drawing/2014/main" id="{6C5EAB30-07E7-2A48-933B-9E4C937EAA7B}"/>
              </a:ext>
            </a:extLst>
          </p:cNvPr>
          <p:cNvSpPr>
            <a:spLocks noChangeArrowheads="1"/>
          </p:cNvSpPr>
          <p:nvPr/>
        </p:nvSpPr>
        <p:spPr bwMode="auto">
          <a:xfrm>
            <a:off x="947831" y="5672785"/>
            <a:ext cx="7259782" cy="923330"/>
          </a:xfrm>
          <a:prstGeom prst="rect">
            <a:avLst/>
          </a:prstGeom>
          <a:solidFill>
            <a:srgbClr val="FFFF00"/>
          </a:solidFill>
          <a:ln w="28575">
            <a:solidFill>
              <a:srgbClr val="0000FF"/>
            </a:solidFill>
            <a:miter lim="800000"/>
            <a:headEnd/>
            <a:tailEnd/>
          </a:ln>
          <a:effectLst>
            <a:prstShdw prst="shdw17" dist="17961" dir="2700000">
              <a:srgbClr val="2F4D71"/>
            </a:prstShdw>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GB" altLang="it-IT" sz="1800" b="1" i="1" kern="0" dirty="0">
                <a:solidFill>
                  <a:srgbClr val="0000FF"/>
                </a:solidFill>
                <a:latin typeface="Calibri" panose="020F0502020204030204" pitchFamily="34" charset="0"/>
              </a:rPr>
              <a:t>ENVIRONMENT is </a:t>
            </a:r>
            <a:r>
              <a:rPr lang="en-GB" altLang="it-IT" sz="1800" kern="0" dirty="0">
                <a:solidFill>
                  <a:srgbClr val="0000FF"/>
                </a:solidFill>
                <a:latin typeface="Calibri" panose="020F0502020204030204" pitchFamily="34" charset="0"/>
              </a:rPr>
              <a:t>as a restless stream of </a:t>
            </a:r>
            <a:r>
              <a:rPr lang="en-GB" altLang="it-IT" sz="1800" b="1" kern="0" dirty="0">
                <a:solidFill>
                  <a:srgbClr val="0000FF"/>
                </a:solidFill>
                <a:latin typeface="Calibri" panose="020F0502020204030204" pitchFamily="34" charset="0"/>
              </a:rPr>
              <a:t>information</a:t>
            </a:r>
            <a:r>
              <a:rPr lang="en-GB" altLang="it-IT" sz="1800" kern="0" dirty="0">
                <a:solidFill>
                  <a:srgbClr val="0000FF"/>
                </a:solidFill>
                <a:latin typeface="Calibri" panose="020F0502020204030204" pitchFamily="34" charset="0"/>
              </a:rPr>
              <a:t> </a:t>
            </a:r>
            <a:r>
              <a:rPr lang="en-GB" altLang="it-IT" sz="1800" b="1" kern="0" dirty="0">
                <a:solidFill>
                  <a:srgbClr val="0000FF"/>
                </a:solidFill>
                <a:latin typeface="Calibri" panose="020F0502020204030204" pitchFamily="34" charset="0"/>
              </a:rPr>
              <a:t>interacting</a:t>
            </a:r>
            <a:r>
              <a:rPr lang="en-GB" altLang="it-IT" sz="1800" kern="0" dirty="0">
                <a:solidFill>
                  <a:srgbClr val="000000"/>
                </a:solidFill>
                <a:latin typeface="Calibri" panose="020F0502020204030204" pitchFamily="34" charset="0"/>
              </a:rPr>
              <a:t> with cells [</a:t>
            </a:r>
            <a:r>
              <a:rPr lang="en-GB" altLang="it-IT" sz="1800" b="1" i="1" kern="0" dirty="0">
                <a:solidFill>
                  <a:srgbClr val="000000"/>
                </a:solidFill>
                <a:latin typeface="Calibri" panose="020F0502020204030204" pitchFamily="34" charset="0"/>
              </a:rPr>
              <a:t>membrane</a:t>
            </a:r>
            <a:r>
              <a:rPr lang="en-GB" altLang="it-IT" sz="1800" b="1" kern="0" dirty="0">
                <a:solidFill>
                  <a:srgbClr val="000000"/>
                </a:solidFill>
                <a:latin typeface="Calibri" panose="020F0502020204030204" pitchFamily="34" charset="0"/>
              </a:rPr>
              <a:t> </a:t>
            </a:r>
            <a:r>
              <a:rPr lang="en-GB" altLang="it-IT" sz="1800" kern="0" dirty="0">
                <a:solidFill>
                  <a:srgbClr val="000000"/>
                </a:solidFill>
                <a:latin typeface="Calibri" panose="020F0502020204030204" pitchFamily="34" charset="0"/>
              </a:rPr>
              <a:t>/</a:t>
            </a:r>
            <a:r>
              <a:rPr lang="en-GB" altLang="it-IT" sz="1800" b="1" i="1" kern="0" dirty="0">
                <a:solidFill>
                  <a:srgbClr val="000000"/>
                </a:solidFill>
                <a:latin typeface="Calibri" panose="020F0502020204030204" pitchFamily="34" charset="0"/>
              </a:rPr>
              <a:t>transmembrane receptors, signal transduction proteins, nuclear receptors, genome (</a:t>
            </a:r>
            <a:r>
              <a:rPr lang="en-GB" altLang="it-IT" sz="1800" b="1" i="1" kern="0" dirty="0">
                <a:solidFill>
                  <a:srgbClr val="FF0000"/>
                </a:solidFill>
                <a:latin typeface="Calibri" panose="020F0502020204030204" pitchFamily="34" charset="0"/>
              </a:rPr>
              <a:t>DNA</a:t>
            </a:r>
            <a:r>
              <a:rPr lang="en-GB" altLang="it-IT" sz="1800" b="1" i="1" kern="0" dirty="0">
                <a:solidFill>
                  <a:srgbClr val="000000"/>
                </a:solidFill>
                <a:latin typeface="Calibri" panose="020F0502020204030204" pitchFamily="34" charset="0"/>
              </a:rPr>
              <a:t> + </a:t>
            </a:r>
            <a:r>
              <a:rPr lang="en-GB" altLang="it-IT" sz="1800" b="1" i="1" kern="0" dirty="0">
                <a:solidFill>
                  <a:srgbClr val="CC0000"/>
                </a:solidFill>
                <a:latin typeface="Calibri" panose="020F0502020204030204" pitchFamily="34" charset="0"/>
              </a:rPr>
              <a:t>Epigenome</a:t>
            </a:r>
            <a:r>
              <a:rPr lang="en-GB" altLang="it-IT" sz="1800" b="1" i="1" kern="0" dirty="0">
                <a:solidFill>
                  <a:srgbClr val="000000"/>
                </a:solidFill>
                <a:latin typeface="Calibri" panose="020F0502020204030204" pitchFamily="34" charset="0"/>
              </a:rPr>
              <a:t>)] </a:t>
            </a:r>
            <a:r>
              <a:rPr lang="en-GB" altLang="it-IT" sz="1800" b="1" kern="0" dirty="0">
                <a:solidFill>
                  <a:srgbClr val="0000FF"/>
                </a:solidFill>
                <a:latin typeface="Calibri" panose="020F0502020204030204" pitchFamily="34" charset="0"/>
              </a:rPr>
              <a:t>forcing them to adapt</a:t>
            </a:r>
            <a:endParaRPr lang="it-IT" altLang="it-IT" sz="1800" b="1" kern="0" dirty="0">
              <a:solidFill>
                <a:srgbClr val="0000FF"/>
              </a:solidFill>
              <a:latin typeface="Calibri" panose="020F0502020204030204" pitchFamily="34" charset="0"/>
            </a:endParaRPr>
          </a:p>
        </p:txBody>
      </p:sp>
      <p:sp>
        <p:nvSpPr>
          <p:cNvPr id="15" name="CasellaDiTesto 14">
            <a:extLst>
              <a:ext uri="{FF2B5EF4-FFF2-40B4-BE49-F238E27FC236}">
                <a16:creationId xmlns:a16="http://schemas.microsoft.com/office/drawing/2014/main" id="{A1DBBA81-6806-1144-9F19-139DC316B0E8}"/>
              </a:ext>
            </a:extLst>
          </p:cNvPr>
          <p:cNvSpPr txBox="1"/>
          <p:nvPr/>
        </p:nvSpPr>
        <p:spPr>
          <a:xfrm>
            <a:off x="2518544" y="287939"/>
            <a:ext cx="2360955" cy="1015663"/>
          </a:xfrm>
          <a:prstGeom prst="rect">
            <a:avLst/>
          </a:prstGeom>
          <a:solidFill>
            <a:srgbClr val="FFFF00"/>
          </a:solidFill>
          <a:ln w="38100">
            <a:solidFill>
              <a:srgbClr val="2133C5"/>
            </a:solidFill>
          </a:ln>
        </p:spPr>
        <p:txBody>
          <a:bodyPr wrap="square" rtlCol="0">
            <a:spAutoFit/>
          </a:bodyPr>
          <a:lstStyle/>
          <a:p>
            <a:pPr marL="285750" indent="-285750">
              <a:buFont typeface="Arial" panose="020B0604020202020204" pitchFamily="34" charset="0"/>
              <a:buChar char="•"/>
            </a:pPr>
            <a:r>
              <a:rPr lang="it-IT" sz="1200" b="1" dirty="0">
                <a:latin typeface="Arial" panose="020B0604020202020204" pitchFamily="34" charset="0"/>
                <a:cs typeface="Arial" panose="020B0604020202020204" pitchFamily="34" charset="0"/>
              </a:rPr>
              <a:t>DIET</a:t>
            </a:r>
          </a:p>
          <a:p>
            <a:pPr marL="285750" indent="-285750">
              <a:buFont typeface="Arial" panose="020B0604020202020204" pitchFamily="34" charset="0"/>
              <a:buChar char="•"/>
            </a:pPr>
            <a:r>
              <a:rPr lang="it-IT" sz="1200" b="1" dirty="0">
                <a:latin typeface="Arial" panose="020B0604020202020204" pitchFamily="34" charset="0"/>
                <a:cs typeface="Arial" panose="020B0604020202020204" pitchFamily="34" charset="0"/>
              </a:rPr>
              <a:t>DRUGS</a:t>
            </a:r>
          </a:p>
          <a:p>
            <a:pPr marL="285750" indent="-285750">
              <a:buFont typeface="Arial" panose="020B0604020202020204" pitchFamily="34" charset="0"/>
              <a:buChar char="•"/>
            </a:pPr>
            <a:r>
              <a:rPr lang="it-IT" sz="1200" b="1" dirty="0">
                <a:latin typeface="Arial" panose="020B0604020202020204" pitchFamily="34" charset="0"/>
                <a:cs typeface="Arial" panose="020B0604020202020204" pitchFamily="34" charset="0"/>
              </a:rPr>
              <a:t>MICROBIOTA</a:t>
            </a:r>
          </a:p>
          <a:p>
            <a:pPr marL="285750" indent="-285750">
              <a:buFont typeface="Arial" panose="020B0604020202020204" pitchFamily="34" charset="0"/>
              <a:buChar char="•"/>
            </a:pPr>
            <a:r>
              <a:rPr lang="it-IT" sz="1200" b="1" dirty="0">
                <a:latin typeface="Arial" panose="020B0604020202020204" pitchFamily="34" charset="0"/>
                <a:cs typeface="Arial" panose="020B0604020202020204" pitchFamily="34" charset="0"/>
              </a:rPr>
              <a:t>SOCIAL INTERACTIONS</a:t>
            </a:r>
          </a:p>
          <a:p>
            <a:pPr marL="285750" indent="-285750">
              <a:buFont typeface="Arial" panose="020B0604020202020204" pitchFamily="34" charset="0"/>
              <a:buChar char="•"/>
            </a:pPr>
            <a:r>
              <a:rPr lang="it-IT" sz="1200" b="1" dirty="0">
                <a:latin typeface="Arial" panose="020B0604020202020204" pitchFamily="34" charset="0"/>
                <a:cs typeface="Arial" panose="020B0604020202020204" pitchFamily="34" charset="0"/>
              </a:rPr>
              <a:t>STRESS (HORMONES)</a:t>
            </a:r>
          </a:p>
        </p:txBody>
      </p:sp>
    </p:spTree>
    <p:extLst>
      <p:ext uri="{BB962C8B-B14F-4D97-AF65-F5344CB8AC3E}">
        <p14:creationId xmlns:p14="http://schemas.microsoft.com/office/powerpoint/2010/main" val="138073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75" y="2928938"/>
            <a:ext cx="3857625" cy="221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7347" name="Text Box 3"/>
          <p:cNvSpPr txBox="1">
            <a:spLocks noChangeArrowheads="1"/>
          </p:cNvSpPr>
          <p:nvPr/>
        </p:nvSpPr>
        <p:spPr bwMode="auto">
          <a:xfrm>
            <a:off x="-142875" y="50006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algn="ctr" eaLnBrk="1" fontAlgn="auto" hangingPunct="1">
              <a:spcBef>
                <a:spcPts val="0"/>
              </a:spcBef>
              <a:spcAft>
                <a:spcPts val="0"/>
              </a:spcAft>
              <a:defRPr/>
            </a:pPr>
            <a:r>
              <a:rPr lang="it-IT" altLang="it-IT" sz="4400" b="1" kern="0">
                <a:solidFill>
                  <a:srgbClr val="FFFF00"/>
                </a:solidFill>
                <a:latin typeface="Calibri" panose="020F0502020204030204" pitchFamily="34" charset="0"/>
                <a:ea typeface="+mn-ea"/>
                <a:cs typeface="Arial" panose="020B0604020202020204" pitchFamily="34" charset="0"/>
              </a:rPr>
              <a:t>A Silent Pandemic</a:t>
            </a:r>
          </a:p>
        </p:txBody>
      </p:sp>
      <p:sp>
        <p:nvSpPr>
          <p:cNvPr id="57348" name="Text Box 4"/>
          <p:cNvSpPr txBox="1">
            <a:spLocks noChangeArrowheads="1"/>
          </p:cNvSpPr>
          <p:nvPr/>
        </p:nvSpPr>
        <p:spPr bwMode="auto">
          <a:xfrm>
            <a:off x="1071563" y="1357313"/>
            <a:ext cx="6286500" cy="1084262"/>
          </a:xfrm>
          <a:prstGeom prst="rect">
            <a:avLst/>
          </a:prstGeom>
          <a:noFill/>
          <a:ln w="936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marL="342900" indent="-336550" defTabSz="449263"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tx1"/>
                </a:solidFill>
                <a:latin typeface="Arial" panose="020B0604020202020204" pitchFamily="34" charset="0"/>
              </a:defRPr>
            </a:lvl1pPr>
            <a:lvl2pPr marL="742950" indent="-285750" defTabSz="449263"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tx1"/>
                </a:solidFill>
                <a:latin typeface="Arial" panose="020B0604020202020204" pitchFamily="34" charset="0"/>
              </a:defRPr>
            </a:lvl2pPr>
            <a:lvl3pPr marL="1143000" indent="-228600" defTabSz="449263"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tx1"/>
                </a:solidFill>
                <a:latin typeface="Arial" panose="020B0604020202020204" pitchFamily="34" charset="0"/>
              </a:defRPr>
            </a:lvl3pPr>
            <a:lvl4pPr marL="1600200" indent="-228600" defTabSz="449263"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tx1"/>
                </a:solidFill>
                <a:latin typeface="Arial" panose="020B0604020202020204" pitchFamily="34" charset="0"/>
              </a:defRPr>
            </a:lvl4pPr>
            <a:lvl5pPr marL="2057400" indent="-228600" defTabSz="449263"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tx1"/>
                </a:solidFill>
                <a:latin typeface="Arial" panose="020B0604020202020204" pitchFamily="34" charset="0"/>
              </a:defRPr>
            </a:lvl9pPr>
          </a:lstStyle>
          <a:p>
            <a:pPr algn="ctr" eaLnBrk="1" fontAlgn="auto" hangingPunct="1">
              <a:spcBef>
                <a:spcPts val="450"/>
              </a:spcBef>
              <a:spcAft>
                <a:spcPts val="0"/>
              </a:spcAft>
              <a:defRPr/>
            </a:pPr>
            <a:r>
              <a:rPr lang="it-IT" altLang="it-IT" b="1" kern="0">
                <a:solidFill>
                  <a:srgbClr val="FFFF00"/>
                </a:solidFill>
                <a:latin typeface="Calibri" panose="020F0502020204030204" pitchFamily="34" charset="0"/>
                <a:ea typeface="+mn-ea"/>
                <a:cs typeface="Arial" panose="020B0604020202020204" pitchFamily="34" charset="0"/>
              </a:rPr>
              <a:t>Industrial Chemicals Are Impairing </a:t>
            </a:r>
          </a:p>
          <a:p>
            <a:pPr algn="ctr" eaLnBrk="1" fontAlgn="auto" hangingPunct="1">
              <a:spcBef>
                <a:spcPts val="450"/>
              </a:spcBef>
              <a:spcAft>
                <a:spcPts val="0"/>
              </a:spcAft>
              <a:defRPr/>
            </a:pPr>
            <a:r>
              <a:rPr lang="it-IT" altLang="it-IT" b="1" kern="0">
                <a:solidFill>
                  <a:srgbClr val="FFFF00"/>
                </a:solidFill>
                <a:latin typeface="Calibri" panose="020F0502020204030204" pitchFamily="34" charset="0"/>
                <a:ea typeface="+mn-ea"/>
                <a:cs typeface="Arial" panose="020B0604020202020204" pitchFamily="34" charset="0"/>
              </a:rPr>
              <a:t>The Brain Development of Children Worldwide</a:t>
            </a:r>
            <a:r>
              <a:rPr lang="it-IT" altLang="it-IT" kern="0">
                <a:solidFill>
                  <a:srgbClr val="FFFF00"/>
                </a:solidFill>
                <a:latin typeface="Calibri" panose="020F0502020204030204" pitchFamily="34" charset="0"/>
                <a:ea typeface="+mn-ea"/>
                <a:cs typeface="Arial" panose="020B0604020202020204" pitchFamily="34" charset="0"/>
              </a:rPr>
              <a:t> </a:t>
            </a:r>
          </a:p>
        </p:txBody>
      </p:sp>
      <p:grpSp>
        <p:nvGrpSpPr>
          <p:cNvPr id="57349" name="Group 5"/>
          <p:cNvGrpSpPr>
            <a:grpSpLocks/>
          </p:cNvGrpSpPr>
          <p:nvPr/>
        </p:nvGrpSpPr>
        <p:grpSpPr bwMode="auto">
          <a:xfrm>
            <a:off x="0" y="0"/>
            <a:ext cx="9137650" cy="614363"/>
            <a:chOff x="0" y="0"/>
            <a:chExt cx="5756" cy="387"/>
          </a:xfrm>
        </p:grpSpPr>
        <p:pic>
          <p:nvPicPr>
            <p:cNvPr id="57361"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756" cy="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7362" name="Text Box 7"/>
            <p:cNvSpPr txBox="1">
              <a:spLocks noChangeArrowheads="1"/>
            </p:cNvSpPr>
            <p:nvPr/>
          </p:nvSpPr>
          <p:spPr bwMode="auto">
            <a:xfrm>
              <a:off x="0" y="0"/>
              <a:ext cx="5756" cy="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endParaRPr lang="fr-FR" altLang="it-IT" kern="0">
                <a:ea typeface="+mn-ea"/>
                <a:cs typeface="Arial" panose="020B0604020202020204" pitchFamily="34" charset="0"/>
              </a:endParaRPr>
            </a:p>
          </p:txBody>
        </p:sp>
      </p:grpSp>
      <p:sp>
        <p:nvSpPr>
          <p:cNvPr id="57350" name="Rectangle 8"/>
          <p:cNvSpPr>
            <a:spLocks noChangeArrowheads="1"/>
          </p:cNvSpPr>
          <p:nvPr/>
        </p:nvSpPr>
        <p:spPr bwMode="auto">
          <a:xfrm>
            <a:off x="2571750" y="2119313"/>
            <a:ext cx="3443288"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nchor="ctr">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eaLnBrk="1" fontAlgn="auto" hangingPunct="1">
              <a:spcBef>
                <a:spcPts val="0"/>
              </a:spcBef>
              <a:spcAft>
                <a:spcPts val="0"/>
              </a:spcAft>
              <a:defRPr/>
            </a:pPr>
            <a:r>
              <a:rPr lang="it-IT" altLang="it-IT" sz="1200" b="1" kern="0">
                <a:solidFill>
                  <a:srgbClr val="FFFF00"/>
                </a:solidFill>
                <a:latin typeface="Calibri" panose="020F0502020204030204" pitchFamily="34" charset="0"/>
                <a:ea typeface="+mn-ea"/>
                <a:cs typeface="Arial" panose="020B0604020202020204" pitchFamily="34" charset="0"/>
              </a:rPr>
              <a:t>For immediate release: Tuesday, November 7, 2006</a:t>
            </a:r>
            <a:br>
              <a:rPr lang="it-IT" altLang="it-IT" sz="1200" b="1" kern="0">
                <a:solidFill>
                  <a:srgbClr val="FFFF00"/>
                </a:solidFill>
                <a:latin typeface="Calibri" panose="020F0502020204030204" pitchFamily="34" charset="0"/>
                <a:ea typeface="+mn-ea"/>
                <a:cs typeface="Arial" panose="020B0604020202020204" pitchFamily="34" charset="0"/>
              </a:rPr>
            </a:br>
            <a:endParaRPr lang="it-IT" altLang="it-IT" sz="1200" b="1" kern="0">
              <a:solidFill>
                <a:srgbClr val="FFFF00"/>
              </a:solidFill>
              <a:latin typeface="Calibri" panose="020F0502020204030204" pitchFamily="34" charset="0"/>
              <a:ea typeface="+mn-ea"/>
              <a:cs typeface="Arial" panose="020B0604020202020204" pitchFamily="34" charset="0"/>
            </a:endParaRPr>
          </a:p>
        </p:txBody>
      </p:sp>
      <p:sp>
        <p:nvSpPr>
          <p:cNvPr id="331785" name="Rectangle 9"/>
          <p:cNvSpPr>
            <a:spLocks noChangeArrowheads="1"/>
          </p:cNvSpPr>
          <p:nvPr/>
        </p:nvSpPr>
        <p:spPr bwMode="auto">
          <a:xfrm>
            <a:off x="0" y="5276850"/>
            <a:ext cx="7164388" cy="1616075"/>
          </a:xfrm>
          <a:prstGeom prst="rect">
            <a:avLst/>
          </a:prstGeom>
          <a:solidFill>
            <a:srgbClr val="000000"/>
          </a:solidFill>
          <a:ln>
            <a:noFill/>
          </a:ln>
          <a:effectLst/>
        </p:spPr>
        <p:txBody>
          <a:bodyPr lIns="90000" tIns="46800" rIns="90000" bIns="46800" anchor="ctr">
            <a:spAutoFit/>
          </a:bodyPr>
          <a:lstStyle/>
          <a:p>
            <a:pPr defTabSz="449263" eaLnBrk="1" fontAlgn="auto" hangingPunct="1">
              <a:spcBef>
                <a:spcPts val="0"/>
              </a:spcBef>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000" u="sng" kern="0" dirty="0">
                <a:solidFill>
                  <a:srgbClr val="FFFF00"/>
                </a:solidFill>
                <a:latin typeface="Calibri" pitchFamily="34" charset="0"/>
                <a:ea typeface="+mn-ea"/>
                <a:cs typeface="Arial" panose="020B0604020202020204" pitchFamily="34" charset="0"/>
              </a:rPr>
              <a:t>Seven years ago two well known experts in Environmental Health, a pediatrician and an epidemiologist, launched an alarm from the pages of </a:t>
            </a:r>
            <a:r>
              <a:rPr lang="en-US" sz="2000" i="1" u="sng" kern="0" dirty="0">
                <a:solidFill>
                  <a:srgbClr val="FFFF00"/>
                </a:solidFill>
                <a:latin typeface="Calibri" pitchFamily="34" charset="0"/>
                <a:ea typeface="+mn-ea"/>
                <a:cs typeface="Arial" panose="020B0604020202020204" pitchFamily="34" charset="0"/>
              </a:rPr>
              <a:t>the Lancet</a:t>
            </a:r>
            <a:r>
              <a:rPr lang="en-US" sz="2000" u="sng" kern="0" dirty="0">
                <a:solidFill>
                  <a:srgbClr val="FFFF00"/>
                </a:solidFill>
                <a:latin typeface="Calibri" pitchFamily="34" charset="0"/>
                <a:ea typeface="+mn-ea"/>
                <a:cs typeface="Arial" panose="020B0604020202020204" pitchFamily="34" charset="0"/>
              </a:rPr>
              <a:t>, saying that a </a:t>
            </a:r>
            <a:r>
              <a:rPr lang="en-US" sz="2000" i="1" u="sng" kern="0" dirty="0">
                <a:solidFill>
                  <a:srgbClr val="FFFF00"/>
                </a:solidFill>
                <a:effectLst>
                  <a:outerShdw blurRad="38100" dist="38100" dir="2700000" algn="tl">
                    <a:srgbClr val="FFFFFF"/>
                  </a:outerShdw>
                </a:effectLst>
                <a:latin typeface="Calibri" pitchFamily="34" charset="0"/>
                <a:ea typeface="+mn-ea"/>
                <a:cs typeface="Arial" panose="020B0604020202020204" pitchFamily="34" charset="0"/>
              </a:rPr>
              <a:t>silent pandemic </a:t>
            </a:r>
            <a:r>
              <a:rPr lang="en-US" sz="2000" u="sng" kern="0" dirty="0">
                <a:solidFill>
                  <a:srgbClr val="FFFF00"/>
                </a:solidFill>
                <a:latin typeface="Calibri" pitchFamily="34" charset="0"/>
                <a:ea typeface="+mn-ea"/>
                <a:cs typeface="Arial" panose="020B0604020202020204" pitchFamily="34" charset="0"/>
              </a:rPr>
              <a:t>of ADHD, autism and other neurodevelopmental disorders was spreading  also due to the </a:t>
            </a:r>
            <a:r>
              <a:rPr lang="en-US" sz="2000" i="1" u="sng" kern="0" dirty="0">
                <a:solidFill>
                  <a:srgbClr val="FFFF00"/>
                </a:solidFill>
                <a:effectLst>
                  <a:outerShdw blurRad="38100" dist="38100" dir="2700000" algn="tl">
                    <a:srgbClr val="FFFFFF"/>
                  </a:outerShdw>
                </a:effectLst>
                <a:latin typeface="Calibri" pitchFamily="34" charset="0"/>
                <a:ea typeface="+mn-ea"/>
                <a:cs typeface="Arial" panose="020B0604020202020204" pitchFamily="34" charset="0"/>
              </a:rPr>
              <a:t>shortage of funds in this area of research </a:t>
            </a:r>
            <a:endParaRPr lang="fr-FR" sz="2000" i="1" u="sng" kern="0" dirty="0">
              <a:solidFill>
                <a:srgbClr val="FFFF00"/>
              </a:solidFill>
              <a:effectLst>
                <a:outerShdw blurRad="38100" dist="38100" dir="2700000" algn="tl">
                  <a:srgbClr val="FFFFFF"/>
                </a:outerShdw>
              </a:effectLst>
              <a:latin typeface="Calibri" pitchFamily="34" charset="0"/>
              <a:ea typeface="+mn-ea"/>
              <a:cs typeface="Arial" panose="020B0604020202020204" pitchFamily="34" charset="0"/>
            </a:endParaRPr>
          </a:p>
        </p:txBody>
      </p:sp>
      <p:sp>
        <p:nvSpPr>
          <p:cNvPr id="57352" name="Rectangle 10"/>
          <p:cNvSpPr>
            <a:spLocks noChangeArrowheads="1"/>
          </p:cNvSpPr>
          <p:nvPr/>
        </p:nvSpPr>
        <p:spPr bwMode="auto">
          <a:xfrm>
            <a:off x="2143125" y="2000250"/>
            <a:ext cx="4214813" cy="71438"/>
          </a:xfrm>
          <a:prstGeom prst="rect">
            <a:avLst/>
          </a:prstGeom>
          <a:solidFill>
            <a:srgbClr val="FFC000"/>
          </a:solidFill>
          <a:ln w="19080">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endParaRPr lang="fr-FR" altLang="it-IT" kern="0">
              <a:ea typeface="+mn-ea"/>
              <a:cs typeface="Arial" panose="020B0604020202020204" pitchFamily="34" charset="0"/>
            </a:endParaRPr>
          </a:p>
        </p:txBody>
      </p:sp>
      <p:pic>
        <p:nvPicPr>
          <p:cNvPr id="57353"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2875" y="2500313"/>
            <a:ext cx="3857625" cy="42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31788" name="Rectangle 12"/>
          <p:cNvSpPr>
            <a:spLocks noChangeArrowheads="1"/>
          </p:cNvSpPr>
          <p:nvPr/>
        </p:nvSpPr>
        <p:spPr bwMode="auto">
          <a:xfrm>
            <a:off x="4414043" y="3605212"/>
            <a:ext cx="4027488" cy="1292225"/>
          </a:xfrm>
          <a:prstGeom prst="rect">
            <a:avLst/>
          </a:prstGeom>
          <a:solidFill>
            <a:srgbClr val="FFFF00"/>
          </a:solidFill>
          <a:ln w="28440">
            <a:solidFill>
              <a:srgbClr val="C00000"/>
            </a:solidFill>
            <a:miter lim="800000"/>
            <a:headEnd/>
            <a:tailEnd/>
          </a:ln>
          <a:effectLst/>
        </p:spPr>
        <p:txBody>
          <a:bodyPr lIns="90000" tIns="46800" rIns="90000" bIns="46800">
            <a:spAutoFit/>
          </a:bodyPr>
          <a:lstStyle/>
          <a:p>
            <a:pPr defTabSz="449263" eaLnBrk="1" hangingPunct="1">
              <a:lnSpc>
                <a:spcPct val="8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dirty="0">
                <a:solidFill>
                  <a:srgbClr val="000000"/>
                </a:solidFill>
                <a:latin typeface="Calibri" charset="0"/>
              </a:rPr>
              <a:t>A few industrial chemicals (</a:t>
            </a:r>
            <a:r>
              <a:rPr lang="en-US" sz="1600" dirty="0" err="1">
                <a:solidFill>
                  <a:srgbClr val="000000"/>
                </a:solidFill>
                <a:latin typeface="Calibri" charset="0"/>
              </a:rPr>
              <a:t>eg</a:t>
            </a:r>
            <a:r>
              <a:rPr lang="en-US" sz="1600" dirty="0">
                <a:solidFill>
                  <a:srgbClr val="000000"/>
                </a:solidFill>
                <a:effectLst>
                  <a:outerShdw blurRad="38100" dist="38100" dir="2700000" algn="tl">
                    <a:srgbClr val="FFFFFF"/>
                  </a:outerShdw>
                </a:effectLst>
                <a:latin typeface="Calibri" charset="0"/>
              </a:rPr>
              <a:t>, </a:t>
            </a:r>
            <a:r>
              <a:rPr lang="en-US" sz="1600" b="1" u="sng" dirty="0">
                <a:solidFill>
                  <a:srgbClr val="000000"/>
                </a:solidFill>
                <a:effectLst>
                  <a:outerShdw blurRad="38100" dist="38100" dir="2700000" algn="tl">
                    <a:srgbClr val="FFFFFF"/>
                  </a:outerShdw>
                </a:effectLst>
                <a:latin typeface="Calibri" charset="0"/>
              </a:rPr>
              <a:t>lead, </a:t>
            </a:r>
            <a:r>
              <a:rPr lang="en-US" sz="1600" b="1" u="sng" dirty="0" err="1">
                <a:solidFill>
                  <a:srgbClr val="000000"/>
                </a:solidFill>
                <a:effectLst>
                  <a:outerShdw blurRad="38100" dist="38100" dir="2700000" algn="tl">
                    <a:srgbClr val="FFFFFF"/>
                  </a:outerShdw>
                </a:effectLst>
                <a:latin typeface="Calibri" charset="0"/>
              </a:rPr>
              <a:t>methylmercury</a:t>
            </a:r>
            <a:r>
              <a:rPr lang="en-US" sz="1600" b="1" u="sng" dirty="0">
                <a:solidFill>
                  <a:srgbClr val="000000"/>
                </a:solidFill>
                <a:effectLst>
                  <a:outerShdw blurRad="38100" dist="38100" dir="2700000" algn="tl">
                    <a:srgbClr val="FFFFFF"/>
                  </a:outerShdw>
                </a:effectLst>
                <a:latin typeface="Calibri" charset="0"/>
              </a:rPr>
              <a:t>, polychlorinated biphenyls [PCBs], arsenic</a:t>
            </a:r>
            <a:r>
              <a:rPr lang="en-US" sz="1600" dirty="0">
                <a:solidFill>
                  <a:srgbClr val="000000"/>
                </a:solidFill>
                <a:effectLst>
                  <a:outerShdw blurRad="38100" dist="38100" dir="2700000" algn="tl">
                    <a:srgbClr val="FFFFFF"/>
                  </a:outerShdw>
                </a:effectLst>
                <a:latin typeface="Calibri" charset="0"/>
              </a:rPr>
              <a:t>, and </a:t>
            </a:r>
            <a:r>
              <a:rPr lang="en-US" sz="1600" b="1" u="sng" dirty="0">
                <a:solidFill>
                  <a:srgbClr val="000000"/>
                </a:solidFill>
                <a:effectLst>
                  <a:outerShdw blurRad="38100" dist="38100" dir="2700000" algn="tl">
                    <a:srgbClr val="FFFFFF"/>
                  </a:outerShdw>
                </a:effectLst>
                <a:latin typeface="Calibri" charset="0"/>
              </a:rPr>
              <a:t>toluene</a:t>
            </a:r>
            <a:r>
              <a:rPr lang="en-US" sz="1600" dirty="0">
                <a:solidFill>
                  <a:srgbClr val="000000"/>
                </a:solidFill>
                <a:effectLst>
                  <a:outerShdw blurRad="38100" dist="38100" dir="2700000" algn="tl">
                    <a:srgbClr val="FFFFFF"/>
                  </a:outerShdw>
                </a:effectLst>
                <a:latin typeface="Calibri" charset="0"/>
              </a:rPr>
              <a:t>) </a:t>
            </a:r>
            <a:r>
              <a:rPr lang="en-US" sz="1600" dirty="0">
                <a:solidFill>
                  <a:srgbClr val="000000"/>
                </a:solidFill>
                <a:latin typeface="Calibri" charset="0"/>
              </a:rPr>
              <a:t>are </a:t>
            </a:r>
            <a:r>
              <a:rPr lang="en-US" sz="1600" dirty="0" err="1">
                <a:solidFill>
                  <a:srgbClr val="000000"/>
                </a:solidFill>
                <a:latin typeface="Calibri" charset="0"/>
              </a:rPr>
              <a:t>recognised</a:t>
            </a:r>
            <a:r>
              <a:rPr lang="en-US" sz="1600" dirty="0">
                <a:solidFill>
                  <a:srgbClr val="000000"/>
                </a:solidFill>
                <a:latin typeface="Calibri" charset="0"/>
              </a:rPr>
              <a:t> causes of neurodevelopmental disorders and subclinical brain dysfunction. </a:t>
            </a:r>
          </a:p>
          <a:p>
            <a:pPr defTabSz="449263" eaLnBrk="1" hangingPunct="1">
              <a:lnSpc>
                <a:spcPct val="8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1" u="sng" dirty="0">
                <a:solidFill>
                  <a:srgbClr val="000000"/>
                </a:solidFill>
                <a:effectLst>
                  <a:outerShdw blurRad="38100" dist="38100" dir="2700000" algn="tl">
                    <a:srgbClr val="FFFFFF"/>
                  </a:outerShdw>
                </a:effectLst>
                <a:latin typeface="Calibri" charset="0"/>
              </a:rPr>
              <a:t>…</a:t>
            </a:r>
          </a:p>
        </p:txBody>
      </p:sp>
      <p:sp>
        <p:nvSpPr>
          <p:cNvPr id="57355" name="Rectangle 15"/>
          <p:cNvSpPr>
            <a:spLocks noChangeArrowheads="1"/>
          </p:cNvSpPr>
          <p:nvPr/>
        </p:nvSpPr>
        <p:spPr bwMode="auto">
          <a:xfrm>
            <a:off x="411163" y="3286125"/>
            <a:ext cx="67468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eaLnBrk="1" fontAlgn="auto" hangingPunct="1">
              <a:spcBef>
                <a:spcPts val="0"/>
              </a:spcBef>
              <a:spcAft>
                <a:spcPts val="0"/>
              </a:spcAft>
              <a:defRPr/>
            </a:pPr>
            <a:r>
              <a:rPr lang="en-US" altLang="it-IT" sz="800" b="1" kern="0">
                <a:solidFill>
                  <a:srgbClr val="000000"/>
                </a:solidFill>
                <a:latin typeface="Calibri" panose="020F0502020204030204" pitchFamily="34" charset="0"/>
                <a:ea typeface="+mn-ea"/>
                <a:cs typeface="Arial" panose="020B0604020202020204" pitchFamily="34" charset="0"/>
              </a:rPr>
              <a:t>*               **</a:t>
            </a:r>
          </a:p>
        </p:txBody>
      </p:sp>
      <p:pic>
        <p:nvPicPr>
          <p:cNvPr id="57356" name="Picture 1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4313" y="857250"/>
            <a:ext cx="928687" cy="78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7357" name="Rectangle 17"/>
          <p:cNvSpPr>
            <a:spLocks noChangeArrowheads="1"/>
          </p:cNvSpPr>
          <p:nvPr/>
        </p:nvSpPr>
        <p:spPr bwMode="auto">
          <a:xfrm>
            <a:off x="219075" y="1643063"/>
            <a:ext cx="925513" cy="246062"/>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eaLnBrk="1" fontAlgn="auto" hangingPunct="1">
              <a:spcBef>
                <a:spcPts val="0"/>
              </a:spcBef>
              <a:spcAft>
                <a:spcPts val="0"/>
              </a:spcAft>
              <a:defRPr/>
            </a:pPr>
            <a:r>
              <a:rPr lang="it-IT" altLang="it-IT" sz="1000" kern="0">
                <a:solidFill>
                  <a:srgbClr val="000000"/>
                </a:solidFill>
                <a:ea typeface="+mn-ea"/>
                <a:cs typeface="Arial" panose="020B0604020202020204" pitchFamily="34" charset="0"/>
              </a:rPr>
              <a:t>Grandjean P.</a:t>
            </a:r>
          </a:p>
        </p:txBody>
      </p:sp>
      <p:pic>
        <p:nvPicPr>
          <p:cNvPr id="57358" name="Picture 1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929563" y="785813"/>
            <a:ext cx="1023937"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7359" name="Rectangle 19"/>
          <p:cNvSpPr>
            <a:spLocks noChangeArrowheads="1"/>
          </p:cNvSpPr>
          <p:nvPr/>
        </p:nvSpPr>
        <p:spPr bwMode="auto">
          <a:xfrm>
            <a:off x="8005763" y="1643063"/>
            <a:ext cx="930275" cy="246062"/>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eaLnBrk="1" fontAlgn="auto" hangingPunct="1">
              <a:spcBef>
                <a:spcPts val="0"/>
              </a:spcBef>
              <a:spcAft>
                <a:spcPts val="0"/>
              </a:spcAft>
              <a:defRPr/>
            </a:pPr>
            <a:r>
              <a:rPr lang="it-IT" altLang="it-IT" sz="1000" kern="0">
                <a:solidFill>
                  <a:srgbClr val="000000"/>
                </a:solidFill>
                <a:ea typeface="+mn-ea"/>
                <a:cs typeface="Arial" panose="020B0604020202020204" pitchFamily="34" charset="0"/>
              </a:rPr>
              <a:t>Landrigan Ph</a:t>
            </a:r>
          </a:p>
        </p:txBody>
      </p:sp>
      <p:pic>
        <p:nvPicPr>
          <p:cNvPr id="57360" name="Picture 2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318375" y="5572125"/>
            <a:ext cx="1825625" cy="128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9" name="CasellaDiTesto 18"/>
          <p:cNvSpPr txBox="1"/>
          <p:nvPr/>
        </p:nvSpPr>
        <p:spPr>
          <a:xfrm>
            <a:off x="5797550" y="6564797"/>
            <a:ext cx="1520825" cy="369332"/>
          </a:xfrm>
          <a:prstGeom prst="rect">
            <a:avLst/>
          </a:prstGeom>
          <a:solidFill>
            <a:srgbClr val="FFFFFF"/>
          </a:solidFill>
        </p:spPr>
        <p:txBody>
          <a:bodyPr wrap="square" rtlCol="0">
            <a:spAutoFit/>
          </a:bodyPr>
          <a:lstStyle/>
          <a:p>
            <a:r>
              <a:rPr lang="it-IT" dirty="0"/>
              <a:t>Burgio E.</a:t>
            </a:r>
          </a:p>
        </p:txBody>
      </p:sp>
      <p:pic>
        <p:nvPicPr>
          <p:cNvPr id="20" name="Immagine 19">
            <a:extLst>
              <a:ext uri="{FF2B5EF4-FFF2-40B4-BE49-F238E27FC236}">
                <a16:creationId xmlns:a16="http://schemas.microsoft.com/office/drawing/2014/main" id="{5F5FED89-24B1-7742-ABA2-45D4CA9070E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63199" y="1958969"/>
            <a:ext cx="2195051" cy="1625127"/>
          </a:xfrm>
          <a:prstGeom prst="rect">
            <a:avLst/>
          </a:prstGeom>
        </p:spPr>
      </p:pic>
    </p:spTree>
    <p:extLst>
      <p:ext uri="{BB962C8B-B14F-4D97-AF65-F5344CB8AC3E}">
        <p14:creationId xmlns:p14="http://schemas.microsoft.com/office/powerpoint/2010/main" val="42051413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8485244-743B-AF49-96C5-F17B6D8D124B}"/>
              </a:ext>
            </a:extLst>
          </p:cNvPr>
          <p:cNvPicPr>
            <a:picLocks noChangeAspect="1"/>
          </p:cNvPicPr>
          <p:nvPr/>
        </p:nvPicPr>
        <p:blipFill>
          <a:blip r:embed="rId2"/>
          <a:stretch>
            <a:fillRect/>
          </a:stretch>
        </p:blipFill>
        <p:spPr>
          <a:xfrm>
            <a:off x="0" y="0"/>
            <a:ext cx="9148104" cy="6747164"/>
          </a:xfrm>
          <a:prstGeom prst="rect">
            <a:avLst/>
          </a:prstGeom>
        </p:spPr>
      </p:pic>
      <p:pic>
        <p:nvPicPr>
          <p:cNvPr id="5" name="Immagine 4">
            <a:extLst>
              <a:ext uri="{FF2B5EF4-FFF2-40B4-BE49-F238E27FC236}">
                <a16:creationId xmlns:a16="http://schemas.microsoft.com/office/drawing/2014/main" id="{7FF52AC3-A5DA-C840-84EB-5D913AD788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69523" y="0"/>
            <a:ext cx="1850572" cy="762000"/>
          </a:xfrm>
          <a:prstGeom prst="rect">
            <a:avLst/>
          </a:prstGeom>
        </p:spPr>
      </p:pic>
      <p:pic>
        <p:nvPicPr>
          <p:cNvPr id="8" name="Immagine 7">
            <a:extLst>
              <a:ext uri="{FF2B5EF4-FFF2-40B4-BE49-F238E27FC236}">
                <a16:creationId xmlns:a16="http://schemas.microsoft.com/office/drawing/2014/main" id="{5F9FC672-C808-6E46-AA91-6876E7C75F25}"/>
              </a:ext>
            </a:extLst>
          </p:cNvPr>
          <p:cNvPicPr>
            <a:picLocks noChangeAspect="1"/>
          </p:cNvPicPr>
          <p:nvPr/>
        </p:nvPicPr>
        <p:blipFill>
          <a:blip r:embed="rId4"/>
          <a:stretch>
            <a:fillRect/>
          </a:stretch>
        </p:blipFill>
        <p:spPr>
          <a:xfrm>
            <a:off x="1217732" y="1817648"/>
            <a:ext cx="6329553" cy="4495102"/>
          </a:xfrm>
          <a:prstGeom prst="rect">
            <a:avLst/>
          </a:prstGeom>
        </p:spPr>
      </p:pic>
    </p:spTree>
    <p:extLst>
      <p:ext uri="{BB962C8B-B14F-4D97-AF65-F5344CB8AC3E}">
        <p14:creationId xmlns:p14="http://schemas.microsoft.com/office/powerpoint/2010/main" val="395884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5898" y="1348472"/>
            <a:ext cx="5694891" cy="3203376"/>
          </a:xfrm>
          <a:prstGeom prst="rect">
            <a:avLst/>
          </a:prstGeom>
        </p:spPr>
      </p:pic>
      <p:sp>
        <p:nvSpPr>
          <p:cNvPr id="3" name="CasellaDiTesto 2"/>
          <p:cNvSpPr txBox="1"/>
          <p:nvPr/>
        </p:nvSpPr>
        <p:spPr>
          <a:xfrm>
            <a:off x="2017848" y="235199"/>
            <a:ext cx="5016854" cy="584776"/>
          </a:xfrm>
          <a:prstGeom prst="rect">
            <a:avLst/>
          </a:prstGeom>
          <a:noFill/>
        </p:spPr>
        <p:txBody>
          <a:bodyPr wrap="square" rtlCol="0">
            <a:spAutoFit/>
          </a:bodyPr>
          <a:lstStyle/>
          <a:p>
            <a:pPr algn="ctr"/>
            <a:r>
              <a:rPr lang="it-IT" sz="3200" b="1" dirty="0">
                <a:solidFill>
                  <a:schemeClr val="bg1"/>
                </a:solidFill>
              </a:rPr>
              <a:t>Dall’autismo…</a:t>
            </a:r>
          </a:p>
        </p:txBody>
      </p:sp>
      <p:sp>
        <p:nvSpPr>
          <p:cNvPr id="4" name="CasellaDiTesto 3"/>
          <p:cNvSpPr txBox="1"/>
          <p:nvPr/>
        </p:nvSpPr>
        <p:spPr>
          <a:xfrm>
            <a:off x="1755898" y="965168"/>
            <a:ext cx="2770377" cy="369332"/>
          </a:xfrm>
          <a:prstGeom prst="rect">
            <a:avLst/>
          </a:prstGeom>
          <a:solidFill>
            <a:srgbClr val="FFFFFF"/>
          </a:solidFill>
        </p:spPr>
        <p:txBody>
          <a:bodyPr wrap="square" rtlCol="0">
            <a:spAutoFit/>
          </a:bodyPr>
          <a:lstStyle/>
          <a:p>
            <a:r>
              <a:rPr lang="it-IT" dirty="0"/>
              <a:t>BEHAVIOR</a:t>
            </a:r>
          </a:p>
        </p:txBody>
      </p:sp>
      <p:sp>
        <p:nvSpPr>
          <p:cNvPr id="5" name="CasellaDiTesto 4"/>
          <p:cNvSpPr txBox="1"/>
          <p:nvPr/>
        </p:nvSpPr>
        <p:spPr>
          <a:xfrm>
            <a:off x="1755897" y="4551848"/>
            <a:ext cx="3715609" cy="369332"/>
          </a:xfrm>
          <a:prstGeom prst="rect">
            <a:avLst/>
          </a:prstGeom>
          <a:solidFill>
            <a:srgbClr val="FFFFFF"/>
          </a:solidFill>
        </p:spPr>
        <p:txBody>
          <a:bodyPr wrap="square" rtlCol="0">
            <a:spAutoFit/>
          </a:bodyPr>
          <a:lstStyle/>
          <a:p>
            <a:r>
              <a:rPr lang="it-IT" dirty="0"/>
              <a:t>GENETICS</a:t>
            </a:r>
          </a:p>
        </p:txBody>
      </p:sp>
      <p:pic>
        <p:nvPicPr>
          <p:cNvPr id="9" name="Immagin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84944" y="5115330"/>
            <a:ext cx="2091122" cy="1420252"/>
          </a:xfrm>
          <a:prstGeom prst="rect">
            <a:avLst/>
          </a:prstGeom>
        </p:spPr>
      </p:pic>
      <p:pic>
        <p:nvPicPr>
          <p:cNvPr id="10" name="Immagine 9"/>
          <p:cNvPicPr>
            <a:picLocks noChangeAspect="1"/>
          </p:cNvPicPr>
          <p:nvPr/>
        </p:nvPicPr>
        <p:blipFill>
          <a:blip r:embed="rId5"/>
          <a:stretch>
            <a:fillRect/>
          </a:stretch>
        </p:blipFill>
        <p:spPr>
          <a:xfrm>
            <a:off x="1755898" y="5063302"/>
            <a:ext cx="2672191" cy="1613399"/>
          </a:xfrm>
          <a:prstGeom prst="rect">
            <a:avLst/>
          </a:prstGeom>
        </p:spPr>
      </p:pic>
    </p:spTree>
    <p:extLst>
      <p:ext uri="{BB962C8B-B14F-4D97-AF65-F5344CB8AC3E}">
        <p14:creationId xmlns:p14="http://schemas.microsoft.com/office/powerpoint/2010/main" val="280116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6519" y="1070517"/>
            <a:ext cx="7180373" cy="3351217"/>
          </a:xfrm>
        </p:spPr>
        <p:txBody>
          <a:bodyPr/>
          <a:lstStyle/>
          <a:p>
            <a:pPr algn="l"/>
            <a:r>
              <a:rPr lang="it-IT" sz="4400" dirty="0"/>
              <a:t>I parte:</a:t>
            </a:r>
            <a:br>
              <a:rPr lang="it-IT" sz="4400" dirty="0"/>
            </a:br>
            <a:br>
              <a:rPr lang="it-IT" sz="4400" dirty="0"/>
            </a:br>
            <a:r>
              <a:rPr lang="it-IT" sz="4400" dirty="0"/>
              <a:t>Da «autismo» a «disturbo dello spettro autistico»: </a:t>
            </a:r>
            <a:br>
              <a:rPr lang="it-IT" sz="4400" dirty="0"/>
            </a:br>
            <a:r>
              <a:rPr lang="it-IT" sz="4400" dirty="0"/>
              <a:t>cosa è cambiato?</a:t>
            </a:r>
          </a:p>
        </p:txBody>
      </p:sp>
    </p:spTree>
    <p:extLst>
      <p:ext uri="{BB962C8B-B14F-4D97-AF65-F5344CB8AC3E}">
        <p14:creationId xmlns:p14="http://schemas.microsoft.com/office/powerpoint/2010/main" val="3820688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46018"/>
            <a:ext cx="9144000" cy="5143500"/>
          </a:xfrm>
          <a:prstGeom prst="rect">
            <a:avLst/>
          </a:prstGeom>
        </p:spPr>
      </p:pic>
      <p:sp>
        <p:nvSpPr>
          <p:cNvPr id="3" name="CasellaDiTesto 2"/>
          <p:cNvSpPr txBox="1"/>
          <p:nvPr/>
        </p:nvSpPr>
        <p:spPr>
          <a:xfrm>
            <a:off x="454651" y="282238"/>
            <a:ext cx="7068159" cy="461665"/>
          </a:xfrm>
          <a:prstGeom prst="rect">
            <a:avLst/>
          </a:prstGeom>
          <a:noFill/>
        </p:spPr>
        <p:txBody>
          <a:bodyPr wrap="square" rtlCol="0">
            <a:spAutoFit/>
          </a:bodyPr>
          <a:lstStyle/>
          <a:p>
            <a:r>
              <a:rPr lang="it-IT" sz="2400" b="1" dirty="0">
                <a:solidFill>
                  <a:schemeClr val="bg1"/>
                </a:solidFill>
              </a:rPr>
              <a:t>…  al disturbo dello spettro autistico</a:t>
            </a:r>
          </a:p>
        </p:txBody>
      </p:sp>
      <p:sp>
        <p:nvSpPr>
          <p:cNvPr id="4" name="CasellaDiTesto 3"/>
          <p:cNvSpPr txBox="1"/>
          <p:nvPr/>
        </p:nvSpPr>
        <p:spPr>
          <a:xfrm>
            <a:off x="85486" y="1200397"/>
            <a:ext cx="3589648" cy="646331"/>
          </a:xfrm>
          <a:prstGeom prst="rect">
            <a:avLst/>
          </a:prstGeom>
          <a:solidFill>
            <a:srgbClr val="FFFFFF"/>
          </a:solidFill>
        </p:spPr>
        <p:txBody>
          <a:bodyPr wrap="square" rtlCol="0">
            <a:spAutoFit/>
          </a:bodyPr>
          <a:lstStyle/>
          <a:p>
            <a:pPr algn="ctr"/>
            <a:r>
              <a:rPr lang="it-IT" dirty="0"/>
              <a:t>COMPORTAMENTO CARATTERISTICO</a:t>
            </a:r>
          </a:p>
        </p:txBody>
      </p:sp>
      <p:sp>
        <p:nvSpPr>
          <p:cNvPr id="5" name="CasellaDiTesto 4"/>
          <p:cNvSpPr txBox="1"/>
          <p:nvPr/>
        </p:nvSpPr>
        <p:spPr>
          <a:xfrm>
            <a:off x="85486" y="6488668"/>
            <a:ext cx="6882496" cy="369332"/>
          </a:xfrm>
          <a:prstGeom prst="rect">
            <a:avLst/>
          </a:prstGeom>
          <a:solidFill>
            <a:srgbClr val="FFFFFF"/>
          </a:solidFill>
        </p:spPr>
        <p:txBody>
          <a:bodyPr wrap="square" rtlCol="0">
            <a:spAutoFit/>
          </a:bodyPr>
          <a:lstStyle/>
          <a:p>
            <a:r>
              <a:rPr lang="it-IT" dirty="0"/>
              <a:t>FLUID NETWORK</a:t>
            </a:r>
          </a:p>
        </p:txBody>
      </p:sp>
      <p:pic>
        <p:nvPicPr>
          <p:cNvPr id="6" name="Immagin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5649" y="2759663"/>
            <a:ext cx="1882083" cy="1032421"/>
          </a:xfrm>
          <a:prstGeom prst="rect">
            <a:avLst/>
          </a:prstGeom>
        </p:spPr>
      </p:pic>
      <p:pic>
        <p:nvPicPr>
          <p:cNvPr id="7" name="Immagin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94383" y="853663"/>
            <a:ext cx="2258926" cy="1524775"/>
          </a:xfrm>
          <a:prstGeom prst="rect">
            <a:avLst/>
          </a:prstGeom>
        </p:spPr>
      </p:pic>
      <p:pic>
        <p:nvPicPr>
          <p:cNvPr id="8" name="Picture 2" descr="E:\images-1.jpg"/>
          <p:cNvPicPr>
            <a:picLocks noChangeAspect="1" noChangeArrowheads="1"/>
          </p:cNvPicPr>
          <p:nvPr/>
        </p:nvPicPr>
        <p:blipFill>
          <a:blip r:embed="rId6"/>
          <a:srcRect/>
          <a:stretch>
            <a:fillRect/>
          </a:stretch>
        </p:blipFill>
        <p:spPr bwMode="auto">
          <a:xfrm>
            <a:off x="3745649" y="1161227"/>
            <a:ext cx="1899074" cy="1315284"/>
          </a:xfrm>
          <a:prstGeom prst="rect">
            <a:avLst/>
          </a:prstGeom>
          <a:noFill/>
        </p:spPr>
      </p:pic>
      <p:pic>
        <p:nvPicPr>
          <p:cNvPr id="9" name="Immagin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94433" y="3901843"/>
            <a:ext cx="3459835" cy="2393983"/>
          </a:xfrm>
          <a:prstGeom prst="rect">
            <a:avLst/>
          </a:prstGeom>
        </p:spPr>
      </p:pic>
      <p:sp>
        <p:nvSpPr>
          <p:cNvPr id="11" name="CasellaDiTesto 10"/>
          <p:cNvSpPr txBox="1"/>
          <p:nvPr/>
        </p:nvSpPr>
        <p:spPr>
          <a:xfrm>
            <a:off x="454650" y="1948841"/>
            <a:ext cx="2305341" cy="369332"/>
          </a:xfrm>
          <a:prstGeom prst="rect">
            <a:avLst/>
          </a:prstGeom>
          <a:solidFill>
            <a:srgbClr val="FFFFFF"/>
          </a:solidFill>
        </p:spPr>
        <p:txBody>
          <a:bodyPr wrap="square" rtlCol="0">
            <a:spAutoFit/>
          </a:bodyPr>
          <a:lstStyle/>
          <a:p>
            <a:pPr algn="ctr"/>
            <a:r>
              <a:rPr lang="it-IT" dirty="0"/>
              <a:t>ALTRI DISTURBI</a:t>
            </a:r>
          </a:p>
        </p:txBody>
      </p:sp>
      <p:pic>
        <p:nvPicPr>
          <p:cNvPr id="12"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881612" y="2601950"/>
            <a:ext cx="3712771" cy="3693876"/>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3205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horizontal)">
                                      <p:cBhvr>
                                        <p:cTn id="24" dur="500"/>
                                        <p:tgtEl>
                                          <p:spTgt spid="5"/>
                                        </p:tgtEl>
                                      </p:cBhvr>
                                    </p:animEffect>
                                  </p:childTnLst>
                                </p:cTn>
                              </p:par>
                              <p:par>
                                <p:cTn id="25" presetID="3" presetClass="entr" presetSubtype="1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heel(1)">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0" y="2700954"/>
            <a:ext cx="9144000" cy="3171825"/>
          </a:xfrm>
          <a:prstGeom prst="rect">
            <a:avLst/>
          </a:prstGeom>
        </p:spPr>
      </p:pic>
      <p:pic>
        <p:nvPicPr>
          <p:cNvPr id="3" name="Immagine 2"/>
          <p:cNvPicPr>
            <a:picLocks noChangeAspect="1"/>
          </p:cNvPicPr>
          <p:nvPr/>
        </p:nvPicPr>
        <p:blipFill>
          <a:blip r:embed="rId4"/>
          <a:stretch>
            <a:fillRect/>
          </a:stretch>
        </p:blipFill>
        <p:spPr>
          <a:xfrm>
            <a:off x="0" y="0"/>
            <a:ext cx="6989506" cy="1411343"/>
          </a:xfrm>
          <a:prstGeom prst="rect">
            <a:avLst/>
          </a:prstGeom>
        </p:spPr>
      </p:pic>
      <p:pic>
        <p:nvPicPr>
          <p:cNvPr id="4" name="Immagine 3"/>
          <p:cNvPicPr>
            <a:picLocks noChangeAspect="1"/>
          </p:cNvPicPr>
          <p:nvPr/>
        </p:nvPicPr>
        <p:blipFill>
          <a:blip r:embed="rId5"/>
          <a:stretch>
            <a:fillRect/>
          </a:stretch>
        </p:blipFill>
        <p:spPr>
          <a:xfrm>
            <a:off x="6055374" y="0"/>
            <a:ext cx="3088626" cy="2078220"/>
          </a:xfrm>
          <a:prstGeom prst="rect">
            <a:avLst/>
          </a:prstGeom>
        </p:spPr>
      </p:pic>
      <p:sp>
        <p:nvSpPr>
          <p:cNvPr id="5" name="CasellaDiTesto 4">
            <a:extLst>
              <a:ext uri="{FF2B5EF4-FFF2-40B4-BE49-F238E27FC236}">
                <a16:creationId xmlns:a16="http://schemas.microsoft.com/office/drawing/2014/main" id="{19B6E0AD-BDE7-844F-897B-20F5E322E637}"/>
              </a:ext>
            </a:extLst>
          </p:cNvPr>
          <p:cNvSpPr txBox="1"/>
          <p:nvPr/>
        </p:nvSpPr>
        <p:spPr>
          <a:xfrm>
            <a:off x="942578" y="1834022"/>
            <a:ext cx="3350642" cy="400110"/>
          </a:xfrm>
          <a:prstGeom prst="rect">
            <a:avLst/>
          </a:prstGeom>
          <a:solidFill>
            <a:srgbClr val="FFFF00"/>
          </a:solidFill>
        </p:spPr>
        <p:txBody>
          <a:bodyPr wrap="square" rtlCol="0">
            <a:spAutoFit/>
          </a:bodyPr>
          <a:lstStyle/>
          <a:p>
            <a:pPr algn="ctr"/>
            <a:r>
              <a:rPr lang="it-IT" sz="2000" b="1" dirty="0">
                <a:solidFill>
                  <a:srgbClr val="FF0000"/>
                </a:solidFill>
                <a:latin typeface="Arial" panose="020B0604020202020204" pitchFamily="34" charset="0"/>
                <a:cs typeface="Arial" panose="020B0604020202020204" pitchFamily="34" charset="0"/>
              </a:rPr>
              <a:t>Traiettorie di fragilità</a:t>
            </a:r>
          </a:p>
        </p:txBody>
      </p:sp>
    </p:spTree>
    <p:extLst>
      <p:ext uri="{BB962C8B-B14F-4D97-AF65-F5344CB8AC3E}">
        <p14:creationId xmlns:p14="http://schemas.microsoft.com/office/powerpoint/2010/main" val="3742630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0" y="2679134"/>
            <a:ext cx="9144000" cy="3624273"/>
          </a:xfrm>
          <a:prstGeom prst="rect">
            <a:avLst/>
          </a:prstGeom>
        </p:spPr>
      </p:pic>
      <p:pic>
        <p:nvPicPr>
          <p:cNvPr id="3" name="Immagine 2"/>
          <p:cNvPicPr>
            <a:picLocks noChangeAspect="1"/>
          </p:cNvPicPr>
          <p:nvPr/>
        </p:nvPicPr>
        <p:blipFill>
          <a:blip r:embed="rId4"/>
          <a:stretch>
            <a:fillRect/>
          </a:stretch>
        </p:blipFill>
        <p:spPr>
          <a:xfrm>
            <a:off x="254174" y="334025"/>
            <a:ext cx="6985000" cy="2133600"/>
          </a:xfrm>
          <a:prstGeom prst="rect">
            <a:avLst/>
          </a:prstGeom>
          <a:solidFill>
            <a:srgbClr val="FFFFFF"/>
          </a:solidFill>
        </p:spPr>
      </p:pic>
      <p:sp>
        <p:nvSpPr>
          <p:cNvPr id="5" name="CasellaDiTesto 4"/>
          <p:cNvSpPr txBox="1"/>
          <p:nvPr/>
        </p:nvSpPr>
        <p:spPr>
          <a:xfrm>
            <a:off x="3527475" y="6303407"/>
            <a:ext cx="5283375" cy="369332"/>
          </a:xfrm>
          <a:prstGeom prst="rect">
            <a:avLst/>
          </a:prstGeom>
          <a:noFill/>
        </p:spPr>
        <p:txBody>
          <a:bodyPr wrap="square" rtlCol="0">
            <a:spAutoFit/>
          </a:bodyPr>
          <a:lstStyle/>
          <a:p>
            <a:r>
              <a:rPr lang="it-IT" dirty="0"/>
              <a:t>Trends in Cognitive </a:t>
            </a:r>
            <a:r>
              <a:rPr lang="it-IT" dirty="0" err="1"/>
              <a:t>Sciences</a:t>
            </a:r>
            <a:r>
              <a:rPr lang="it-IT" dirty="0"/>
              <a:t>, 2010;14 (2), 81– 87.</a:t>
            </a:r>
          </a:p>
        </p:txBody>
      </p:sp>
      <p:pic>
        <p:nvPicPr>
          <p:cNvPr id="6" name="Immagin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0273" y="318345"/>
            <a:ext cx="1625203" cy="2133600"/>
          </a:xfrm>
          <a:prstGeom prst="rect">
            <a:avLst/>
          </a:prstGeom>
        </p:spPr>
      </p:pic>
      <p:pic>
        <p:nvPicPr>
          <p:cNvPr id="7" name="Immagine 6"/>
          <p:cNvPicPr>
            <a:picLocks noChangeAspect="1"/>
          </p:cNvPicPr>
          <p:nvPr/>
        </p:nvPicPr>
        <p:blipFill>
          <a:blip r:embed="rId6"/>
          <a:stretch>
            <a:fillRect/>
          </a:stretch>
        </p:blipFill>
        <p:spPr>
          <a:xfrm>
            <a:off x="6360905" y="4151166"/>
            <a:ext cx="2449945" cy="1616170"/>
          </a:xfrm>
          <a:prstGeom prst="rect">
            <a:avLst/>
          </a:prstGeom>
        </p:spPr>
      </p:pic>
      <p:pic>
        <p:nvPicPr>
          <p:cNvPr id="8" name="Immagine 7">
            <a:extLst>
              <a:ext uri="{FF2B5EF4-FFF2-40B4-BE49-F238E27FC236}">
                <a16:creationId xmlns:a16="http://schemas.microsoft.com/office/drawing/2014/main" id="{5CC112B3-85A3-3847-B025-12F2B12CB5C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3150" y="3908070"/>
            <a:ext cx="1442453" cy="1166399"/>
          </a:xfrm>
          <a:prstGeom prst="rect">
            <a:avLst/>
          </a:prstGeom>
        </p:spPr>
      </p:pic>
      <p:pic>
        <p:nvPicPr>
          <p:cNvPr id="9" name="Immagine 8">
            <a:extLst>
              <a:ext uri="{FF2B5EF4-FFF2-40B4-BE49-F238E27FC236}">
                <a16:creationId xmlns:a16="http://schemas.microsoft.com/office/drawing/2014/main" id="{24A8A47E-078C-294F-A788-A6128DCB234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87123" y="5817900"/>
            <a:ext cx="630359" cy="831063"/>
          </a:xfrm>
          <a:prstGeom prst="rect">
            <a:avLst/>
          </a:prstGeom>
        </p:spPr>
      </p:pic>
      <p:pic>
        <p:nvPicPr>
          <p:cNvPr id="10" name="Immagine 9">
            <a:extLst>
              <a:ext uri="{FF2B5EF4-FFF2-40B4-BE49-F238E27FC236}">
                <a16:creationId xmlns:a16="http://schemas.microsoft.com/office/drawing/2014/main" id="{C4072730-9EC6-334C-8EF0-3927EDC1AAE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7834" y="5853523"/>
            <a:ext cx="768095" cy="768095"/>
          </a:xfrm>
          <a:prstGeom prst="rect">
            <a:avLst/>
          </a:prstGeom>
        </p:spPr>
      </p:pic>
    </p:spTree>
    <p:extLst>
      <p:ext uri="{BB962C8B-B14F-4D97-AF65-F5344CB8AC3E}">
        <p14:creationId xmlns:p14="http://schemas.microsoft.com/office/powerpoint/2010/main" val="271264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5B7D24C-D77F-C04C-BB92-7A7EC4448D2B}"/>
              </a:ext>
            </a:extLst>
          </p:cNvPr>
          <p:cNvPicPr>
            <a:picLocks noChangeAspect="1"/>
          </p:cNvPicPr>
          <p:nvPr/>
        </p:nvPicPr>
        <p:blipFill>
          <a:blip r:embed="rId2"/>
          <a:stretch>
            <a:fillRect/>
          </a:stretch>
        </p:blipFill>
        <p:spPr>
          <a:xfrm>
            <a:off x="4364342" y="0"/>
            <a:ext cx="4779658" cy="6356194"/>
          </a:xfrm>
          <a:prstGeom prst="rect">
            <a:avLst/>
          </a:prstGeom>
        </p:spPr>
      </p:pic>
      <p:pic>
        <p:nvPicPr>
          <p:cNvPr id="5" name="Immagine 4">
            <a:extLst>
              <a:ext uri="{FF2B5EF4-FFF2-40B4-BE49-F238E27FC236}">
                <a16:creationId xmlns:a16="http://schemas.microsoft.com/office/drawing/2014/main" id="{61FE712B-9138-BB4D-B61B-C137A5F8EF4A}"/>
              </a:ext>
            </a:extLst>
          </p:cNvPr>
          <p:cNvPicPr>
            <a:picLocks noChangeAspect="1"/>
          </p:cNvPicPr>
          <p:nvPr/>
        </p:nvPicPr>
        <p:blipFill>
          <a:blip r:embed="rId3"/>
          <a:stretch>
            <a:fillRect/>
          </a:stretch>
        </p:blipFill>
        <p:spPr>
          <a:xfrm>
            <a:off x="204937" y="0"/>
            <a:ext cx="4159405" cy="5372139"/>
          </a:xfrm>
          <a:prstGeom prst="rect">
            <a:avLst/>
          </a:prstGeom>
        </p:spPr>
      </p:pic>
      <p:pic>
        <p:nvPicPr>
          <p:cNvPr id="6" name="Immagine 5">
            <a:extLst>
              <a:ext uri="{FF2B5EF4-FFF2-40B4-BE49-F238E27FC236}">
                <a16:creationId xmlns:a16="http://schemas.microsoft.com/office/drawing/2014/main" id="{E7C5A556-CF3B-8D4B-97D3-1EF7358381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078507"/>
            <a:ext cx="4572000" cy="1614237"/>
          </a:xfrm>
          <a:prstGeom prst="rect">
            <a:avLst/>
          </a:prstGeom>
        </p:spPr>
      </p:pic>
    </p:spTree>
    <p:extLst>
      <p:ext uri="{BB962C8B-B14F-4D97-AF65-F5344CB8AC3E}">
        <p14:creationId xmlns:p14="http://schemas.microsoft.com/office/powerpoint/2010/main" val="213574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FE02038A-9436-5842-A9C8-29854094FF83}"/>
              </a:ext>
            </a:extLst>
          </p:cNvPr>
          <p:cNvPicPr>
            <a:picLocks noChangeAspect="1"/>
          </p:cNvPicPr>
          <p:nvPr/>
        </p:nvPicPr>
        <p:blipFill>
          <a:blip r:embed="rId2"/>
          <a:stretch>
            <a:fillRect/>
          </a:stretch>
        </p:blipFill>
        <p:spPr>
          <a:xfrm>
            <a:off x="195165" y="108791"/>
            <a:ext cx="6536951" cy="1298118"/>
          </a:xfrm>
          <a:prstGeom prst="rect">
            <a:avLst/>
          </a:prstGeom>
        </p:spPr>
      </p:pic>
      <p:pic>
        <p:nvPicPr>
          <p:cNvPr id="10" name="Immagine 9">
            <a:extLst>
              <a:ext uri="{FF2B5EF4-FFF2-40B4-BE49-F238E27FC236}">
                <a16:creationId xmlns:a16="http://schemas.microsoft.com/office/drawing/2014/main" id="{C64D587E-7AB0-034E-89DC-A6E05A2B1A39}"/>
              </a:ext>
            </a:extLst>
          </p:cNvPr>
          <p:cNvPicPr>
            <a:picLocks noChangeAspect="1"/>
          </p:cNvPicPr>
          <p:nvPr/>
        </p:nvPicPr>
        <p:blipFill>
          <a:blip r:embed="rId3"/>
          <a:stretch>
            <a:fillRect/>
          </a:stretch>
        </p:blipFill>
        <p:spPr>
          <a:xfrm>
            <a:off x="221937" y="6149361"/>
            <a:ext cx="8329247" cy="513532"/>
          </a:xfrm>
          <a:prstGeom prst="rect">
            <a:avLst/>
          </a:prstGeom>
          <a:ln w="38100">
            <a:solidFill>
              <a:srgbClr val="FF0000"/>
            </a:solidFill>
          </a:ln>
        </p:spPr>
      </p:pic>
      <p:pic>
        <p:nvPicPr>
          <p:cNvPr id="11" name="Immagine 10">
            <a:extLst>
              <a:ext uri="{FF2B5EF4-FFF2-40B4-BE49-F238E27FC236}">
                <a16:creationId xmlns:a16="http://schemas.microsoft.com/office/drawing/2014/main" id="{A95FBB15-30DA-C049-8EA5-A79E3E1799B3}"/>
              </a:ext>
            </a:extLst>
          </p:cNvPr>
          <p:cNvPicPr>
            <a:picLocks noChangeAspect="1"/>
          </p:cNvPicPr>
          <p:nvPr/>
        </p:nvPicPr>
        <p:blipFill>
          <a:blip r:embed="rId4"/>
          <a:stretch>
            <a:fillRect/>
          </a:stretch>
        </p:blipFill>
        <p:spPr>
          <a:xfrm>
            <a:off x="818473" y="1406909"/>
            <a:ext cx="3733935" cy="4542422"/>
          </a:xfrm>
          <a:prstGeom prst="rect">
            <a:avLst/>
          </a:prstGeom>
        </p:spPr>
      </p:pic>
      <p:pic>
        <p:nvPicPr>
          <p:cNvPr id="5" name="Immagine 4"/>
          <p:cNvPicPr>
            <a:picLocks noChangeAspect="1"/>
          </p:cNvPicPr>
          <p:nvPr/>
        </p:nvPicPr>
        <p:blipFill>
          <a:blip r:embed="rId5"/>
          <a:stretch>
            <a:fillRect/>
          </a:stretch>
        </p:blipFill>
        <p:spPr>
          <a:xfrm>
            <a:off x="3688469" y="950113"/>
            <a:ext cx="2747078" cy="769018"/>
          </a:xfrm>
          <a:prstGeom prst="rect">
            <a:avLst/>
          </a:prstGeom>
        </p:spPr>
      </p:pic>
      <p:pic>
        <p:nvPicPr>
          <p:cNvPr id="8" name="Immagine 7"/>
          <p:cNvPicPr>
            <a:picLocks noChangeAspect="1"/>
          </p:cNvPicPr>
          <p:nvPr/>
        </p:nvPicPr>
        <p:blipFill>
          <a:blip r:embed="rId6"/>
          <a:stretch>
            <a:fillRect/>
          </a:stretch>
        </p:blipFill>
        <p:spPr>
          <a:xfrm>
            <a:off x="221937" y="1417983"/>
            <a:ext cx="744704" cy="744704"/>
          </a:xfrm>
          <a:prstGeom prst="rect">
            <a:avLst/>
          </a:prstGeom>
        </p:spPr>
      </p:pic>
      <p:pic>
        <p:nvPicPr>
          <p:cNvPr id="6" name="Immagine 5">
            <a:extLst>
              <a:ext uri="{FF2B5EF4-FFF2-40B4-BE49-F238E27FC236}">
                <a16:creationId xmlns:a16="http://schemas.microsoft.com/office/drawing/2014/main" id="{6945C79A-C91B-304D-9CDF-8468ABAF947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73354" y="28819"/>
            <a:ext cx="2153940" cy="2864402"/>
          </a:xfrm>
          <a:prstGeom prst="rect">
            <a:avLst/>
          </a:prstGeom>
        </p:spPr>
      </p:pic>
      <p:sp>
        <p:nvSpPr>
          <p:cNvPr id="12" name="CasellaDiTesto 11">
            <a:extLst>
              <a:ext uri="{FF2B5EF4-FFF2-40B4-BE49-F238E27FC236}">
                <a16:creationId xmlns:a16="http://schemas.microsoft.com/office/drawing/2014/main" id="{79F39789-B9D5-0C4D-B4C5-7699A55ED55A}"/>
              </a:ext>
            </a:extLst>
          </p:cNvPr>
          <p:cNvSpPr txBox="1"/>
          <p:nvPr/>
        </p:nvSpPr>
        <p:spPr>
          <a:xfrm>
            <a:off x="4360067" y="4067310"/>
            <a:ext cx="4351283" cy="1323439"/>
          </a:xfrm>
          <a:prstGeom prst="rect">
            <a:avLst/>
          </a:prstGeom>
          <a:solidFill>
            <a:srgbClr val="FFFF00"/>
          </a:solidFill>
        </p:spPr>
        <p:txBody>
          <a:bodyPr wrap="square" rtlCol="0">
            <a:spAutoFit/>
          </a:bodyPr>
          <a:lstStyle/>
          <a:p>
            <a:r>
              <a:rPr lang="it-IT" sz="1600" dirty="0">
                <a:latin typeface="Arial" panose="020B0604020202020204" pitchFamily="34" charset="0"/>
                <a:cs typeface="Arial" panose="020B0604020202020204" pitchFamily="34" charset="0"/>
              </a:rPr>
              <a:t>The </a:t>
            </a:r>
            <a:r>
              <a:rPr lang="it-IT" sz="1600" dirty="0" err="1">
                <a:latin typeface="Arial" panose="020B0604020202020204" pitchFamily="34" charset="0"/>
                <a:cs typeface="Arial" panose="020B0604020202020204" pitchFamily="34" charset="0"/>
              </a:rPr>
              <a:t>wiring</a:t>
            </a:r>
            <a:r>
              <a:rPr lang="it-IT" sz="1600" dirty="0">
                <a:latin typeface="Arial" panose="020B0604020202020204" pitchFamily="34" charset="0"/>
                <a:cs typeface="Arial" panose="020B0604020202020204" pitchFamily="34" charset="0"/>
              </a:rPr>
              <a:t> of the </a:t>
            </a:r>
            <a:r>
              <a:rPr lang="it-IT" sz="1600" dirty="0" err="1">
                <a:latin typeface="Arial" panose="020B0604020202020204" pitchFamily="34" charset="0"/>
                <a:cs typeface="Arial" panose="020B0604020202020204" pitchFamily="34" charset="0"/>
              </a:rPr>
              <a:t>nervous</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system</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takes</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place</a:t>
            </a:r>
            <a:r>
              <a:rPr lang="it-IT" sz="1600" dirty="0">
                <a:latin typeface="Arial" panose="020B0604020202020204" pitchFamily="34" charset="0"/>
                <a:cs typeface="Arial" panose="020B0604020202020204" pitchFamily="34" charset="0"/>
              </a:rPr>
              <a:t> on the </a:t>
            </a:r>
            <a:r>
              <a:rPr lang="it-IT" sz="1600" dirty="0" err="1">
                <a:latin typeface="Arial" panose="020B0604020202020204" pitchFamily="34" charset="0"/>
                <a:cs typeface="Arial" panose="020B0604020202020204" pitchFamily="34" charset="0"/>
              </a:rPr>
              <a:t>basis</a:t>
            </a:r>
            <a:r>
              <a:rPr lang="it-IT" sz="1600" dirty="0">
                <a:latin typeface="Arial" panose="020B0604020202020204" pitchFamily="34" charset="0"/>
                <a:cs typeface="Arial" panose="020B0604020202020204" pitchFamily="34" charset="0"/>
              </a:rPr>
              <a:t> of the </a:t>
            </a:r>
            <a:r>
              <a:rPr lang="it-IT" sz="1600" dirty="0" err="1">
                <a:latin typeface="Arial" panose="020B0604020202020204" pitchFamily="34" charset="0"/>
                <a:cs typeface="Arial" panose="020B0604020202020204" pitchFamily="34" charset="0"/>
              </a:rPr>
              <a:t>experiences</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provided</a:t>
            </a:r>
            <a:r>
              <a:rPr lang="it-IT" sz="1600" dirty="0">
                <a:latin typeface="Arial" panose="020B0604020202020204" pitchFamily="34" charset="0"/>
                <a:cs typeface="Arial" panose="020B0604020202020204" pitchFamily="34" charset="0"/>
              </a:rPr>
              <a:t> by the </a:t>
            </a:r>
            <a:r>
              <a:rPr lang="it-IT" sz="1600" dirty="0" err="1">
                <a:latin typeface="Arial" panose="020B0604020202020204" pitchFamily="34" charset="0"/>
                <a:cs typeface="Arial" panose="020B0604020202020204" pitchFamily="34" charset="0"/>
              </a:rPr>
              <a:t>environment</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which</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reach</a:t>
            </a:r>
            <a:r>
              <a:rPr lang="it-IT" sz="1600" dirty="0">
                <a:latin typeface="Arial" panose="020B0604020202020204" pitchFamily="34" charset="0"/>
                <a:cs typeface="Arial" panose="020B0604020202020204" pitchFamily="34" charset="0"/>
              </a:rPr>
              <a:t> the brain </a:t>
            </a:r>
            <a:r>
              <a:rPr lang="it-IT" sz="1600" dirty="0" err="1">
                <a:latin typeface="Arial" panose="020B0604020202020204" pitchFamily="34" charset="0"/>
                <a:cs typeface="Arial" panose="020B0604020202020204" pitchFamily="34" charset="0"/>
              </a:rPr>
              <a:t>through</a:t>
            </a:r>
            <a:r>
              <a:rPr lang="it-IT" sz="1600" dirty="0">
                <a:latin typeface="Arial" panose="020B0604020202020204" pitchFamily="34" charset="0"/>
                <a:cs typeface="Arial" panose="020B0604020202020204" pitchFamily="34" charset="0"/>
              </a:rPr>
              <a:t> the </a:t>
            </a:r>
            <a:r>
              <a:rPr lang="it-IT" sz="1600" dirty="0" err="1">
                <a:latin typeface="Arial" panose="020B0604020202020204" pitchFamily="34" charset="0"/>
                <a:cs typeface="Arial" panose="020B0604020202020204" pitchFamily="34" charset="0"/>
              </a:rPr>
              <a:t>senses</a:t>
            </a:r>
            <a:r>
              <a:rPr lang="it-IT" sz="1600" dirty="0">
                <a:latin typeface="Arial" panose="020B0604020202020204" pitchFamily="34" charset="0"/>
                <a:cs typeface="Arial" panose="020B0604020202020204" pitchFamily="34" charset="0"/>
              </a:rPr>
              <a:t>. </a:t>
            </a:r>
          </a:p>
          <a:p>
            <a:r>
              <a:rPr lang="it-IT" sz="1600" b="1" dirty="0" err="1">
                <a:solidFill>
                  <a:srgbClr val="0070C0"/>
                </a:solidFill>
                <a:latin typeface="Arial" panose="020B0604020202020204" pitchFamily="34" charset="0"/>
                <a:cs typeface="Arial" panose="020B0604020202020204" pitchFamily="34" charset="0"/>
              </a:rPr>
              <a:t>These</a:t>
            </a:r>
            <a:r>
              <a:rPr lang="it-IT" sz="1600" b="1" dirty="0">
                <a:solidFill>
                  <a:srgbClr val="0070C0"/>
                </a:solidFill>
                <a:latin typeface="Arial" panose="020B0604020202020204" pitchFamily="34" charset="0"/>
                <a:cs typeface="Arial" panose="020B0604020202020204" pitchFamily="34" charset="0"/>
              </a:rPr>
              <a:t> include the immune </a:t>
            </a:r>
            <a:r>
              <a:rPr lang="it-IT" sz="1600" b="1" dirty="0" err="1">
                <a:solidFill>
                  <a:srgbClr val="0070C0"/>
                </a:solidFill>
                <a:latin typeface="Arial" panose="020B0604020202020204" pitchFamily="34" charset="0"/>
                <a:cs typeface="Arial" panose="020B0604020202020204" pitchFamily="34" charset="0"/>
              </a:rPr>
              <a:t>system</a:t>
            </a:r>
            <a:r>
              <a:rPr lang="it-IT" sz="1600" b="1" dirty="0">
                <a:solidFill>
                  <a:srgbClr val="0070C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31900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27939" y="1684864"/>
            <a:ext cx="8726791" cy="4835890"/>
          </a:xfrm>
          <a:solidFill>
            <a:schemeClr val="bg1"/>
          </a:solidFill>
        </p:spPr>
        <p:txBody>
          <a:bodyPr>
            <a:normAutofit fontScale="92500" lnSpcReduction="10000"/>
          </a:bodyPr>
          <a:lstStyle/>
          <a:p>
            <a:pPr>
              <a:lnSpc>
                <a:spcPct val="120000"/>
              </a:lnSpc>
            </a:pPr>
            <a:r>
              <a:rPr lang="it-IT" b="1" dirty="0">
                <a:solidFill>
                  <a:schemeClr val="tx1">
                    <a:lumMod val="75000"/>
                    <a:lumOff val="25000"/>
                  </a:schemeClr>
                </a:solidFill>
              </a:rPr>
              <a:t>ABA (</a:t>
            </a:r>
            <a:r>
              <a:rPr lang="it-IT" dirty="0" err="1"/>
              <a:t>Applied</a:t>
            </a:r>
            <a:r>
              <a:rPr lang="it-IT" dirty="0"/>
              <a:t> </a:t>
            </a:r>
            <a:r>
              <a:rPr lang="it-IT" dirty="0" err="1"/>
              <a:t>Behavioral</a:t>
            </a:r>
            <a:r>
              <a:rPr lang="it-IT" dirty="0"/>
              <a:t> Analysis)</a:t>
            </a:r>
            <a:endParaRPr lang="it-IT" b="1" dirty="0">
              <a:solidFill>
                <a:schemeClr val="tx1">
                  <a:lumMod val="75000"/>
                  <a:lumOff val="25000"/>
                </a:schemeClr>
              </a:solidFill>
            </a:endParaRPr>
          </a:p>
          <a:p>
            <a:pPr lvl="1">
              <a:lnSpc>
                <a:spcPct val="120000"/>
              </a:lnSpc>
            </a:pPr>
            <a:r>
              <a:rPr lang="it-IT" sz="1800" dirty="0" err="1">
                <a:solidFill>
                  <a:schemeClr val="tx1">
                    <a:lumMod val="75000"/>
                    <a:lumOff val="25000"/>
                  </a:schemeClr>
                </a:solidFill>
                <a:ea typeface="ＭＳ Ｐゴシック" charset="0"/>
                <a:cs typeface="ＭＳ Ｐゴシック" charset="0"/>
              </a:rPr>
              <a:t>Imodello</a:t>
            </a:r>
            <a:r>
              <a:rPr lang="it-IT" sz="1800" dirty="0">
                <a:solidFill>
                  <a:schemeClr val="tx1">
                    <a:lumMod val="75000"/>
                    <a:lumOff val="25000"/>
                  </a:schemeClr>
                </a:solidFill>
                <a:ea typeface="ＭＳ Ｐゴシック" charset="0"/>
                <a:cs typeface="ＭＳ Ｐゴシック" charset="0"/>
              </a:rPr>
              <a:t> di analisi comportamentale applicata </a:t>
            </a:r>
            <a:r>
              <a:rPr lang="it-IT" sz="1800" b="1" dirty="0">
                <a:solidFill>
                  <a:schemeClr val="tx1">
                    <a:lumMod val="75000"/>
                    <a:lumOff val="25000"/>
                  </a:schemeClr>
                </a:solidFill>
                <a:ea typeface="ＭＳ Ｐゴシック" charset="0"/>
                <a:cs typeface="ＭＳ Ｐゴシック" charset="0"/>
              </a:rPr>
              <a:t>(</a:t>
            </a:r>
            <a:r>
              <a:rPr lang="it-IT" sz="1800" b="1" dirty="0" err="1">
                <a:solidFill>
                  <a:schemeClr val="tx1">
                    <a:lumMod val="75000"/>
                    <a:lumOff val="25000"/>
                  </a:schemeClr>
                </a:solidFill>
                <a:ea typeface="ＭＳ Ｐゴシック" charset="0"/>
                <a:cs typeface="ＭＳ Ｐゴシック" charset="0"/>
              </a:rPr>
              <a:t>Applied</a:t>
            </a:r>
            <a:r>
              <a:rPr lang="it-IT" sz="1800" b="1" dirty="0">
                <a:solidFill>
                  <a:schemeClr val="tx1">
                    <a:lumMod val="75000"/>
                    <a:lumOff val="25000"/>
                  </a:schemeClr>
                </a:solidFill>
                <a:ea typeface="ＭＳ Ｐゴシック" charset="0"/>
                <a:cs typeface="ＭＳ Ｐゴシック" charset="0"/>
              </a:rPr>
              <a:t> </a:t>
            </a:r>
            <a:r>
              <a:rPr lang="it-IT" sz="1800" b="1" dirty="0" err="1">
                <a:solidFill>
                  <a:schemeClr val="tx1">
                    <a:lumMod val="75000"/>
                    <a:lumOff val="25000"/>
                  </a:schemeClr>
                </a:solidFill>
                <a:ea typeface="ＭＳ Ｐゴシック" charset="0"/>
                <a:cs typeface="ＭＳ Ｐゴシック" charset="0"/>
              </a:rPr>
              <a:t>behaviour</a:t>
            </a:r>
            <a:r>
              <a:rPr lang="it-IT" sz="1800" b="1" dirty="0">
                <a:solidFill>
                  <a:schemeClr val="tx1">
                    <a:lumMod val="75000"/>
                    <a:lumOff val="25000"/>
                  </a:schemeClr>
                </a:solidFill>
                <a:ea typeface="ＭＳ Ｐゴシック" charset="0"/>
                <a:cs typeface="ＭＳ Ｐゴシック" charset="0"/>
              </a:rPr>
              <a:t> </a:t>
            </a:r>
            <a:r>
              <a:rPr lang="it-IT" sz="1800" b="1" dirty="0" err="1">
                <a:solidFill>
                  <a:schemeClr val="tx1">
                    <a:lumMod val="75000"/>
                    <a:lumOff val="25000"/>
                  </a:schemeClr>
                </a:solidFill>
                <a:ea typeface="ＭＳ Ｐゴシック" charset="0"/>
                <a:cs typeface="ＭＳ Ｐゴシック" charset="0"/>
              </a:rPr>
              <a:t>intervention</a:t>
            </a:r>
            <a:r>
              <a:rPr lang="it-IT" sz="1800" b="1" dirty="0">
                <a:solidFill>
                  <a:schemeClr val="tx1">
                    <a:lumMod val="75000"/>
                    <a:lumOff val="25000"/>
                  </a:schemeClr>
                </a:solidFill>
                <a:ea typeface="ＭＳ Ｐゴシック" charset="0"/>
                <a:cs typeface="ＭＳ Ｐゴシック" charset="0"/>
              </a:rPr>
              <a:t>, ABA)</a:t>
            </a:r>
            <a:r>
              <a:rPr lang="it-IT" sz="1800" dirty="0">
                <a:solidFill>
                  <a:schemeClr val="tx1">
                    <a:lumMod val="75000"/>
                    <a:lumOff val="25000"/>
                  </a:schemeClr>
                </a:solidFill>
                <a:ea typeface="ＭＳ Ｐゴシック" charset="0"/>
                <a:cs typeface="ＭＳ Ｐゴシック" charset="0"/>
              </a:rPr>
              <a:t>: efficacia nel migliorare le abilità intellettive (QI), il linguaggio e i comportamenti adattativi nei bambini con ASD</a:t>
            </a:r>
            <a:endParaRPr lang="it-IT" dirty="0">
              <a:solidFill>
                <a:schemeClr val="tx1">
                  <a:lumMod val="75000"/>
                  <a:lumOff val="25000"/>
                </a:schemeClr>
              </a:solidFill>
            </a:endParaRPr>
          </a:p>
          <a:p>
            <a:pPr>
              <a:lnSpc>
                <a:spcPct val="120000"/>
              </a:lnSpc>
            </a:pPr>
            <a:r>
              <a:rPr lang="it-IT" b="1" dirty="0">
                <a:solidFill>
                  <a:schemeClr val="tx1">
                    <a:lumMod val="75000"/>
                    <a:lumOff val="25000"/>
                  </a:schemeClr>
                </a:solidFill>
              </a:rPr>
              <a:t>TEACCH (</a:t>
            </a:r>
            <a:r>
              <a:rPr lang="it-IT" dirty="0"/>
              <a:t>Treatment and </a:t>
            </a:r>
            <a:r>
              <a:rPr lang="it-IT" dirty="0" err="1"/>
              <a:t>Education</a:t>
            </a:r>
            <a:r>
              <a:rPr lang="it-IT" dirty="0"/>
              <a:t> of </a:t>
            </a:r>
            <a:r>
              <a:rPr lang="it-IT" dirty="0" err="1"/>
              <a:t>Autistic</a:t>
            </a:r>
            <a:r>
              <a:rPr lang="it-IT" dirty="0"/>
              <a:t> and </a:t>
            </a:r>
            <a:r>
              <a:rPr lang="it-IT" dirty="0" err="1"/>
              <a:t>Related</a:t>
            </a:r>
            <a:r>
              <a:rPr lang="it-IT" dirty="0"/>
              <a:t> </a:t>
            </a:r>
            <a:r>
              <a:rPr lang="it-IT" dirty="0" err="1"/>
              <a:t>Communication</a:t>
            </a:r>
            <a:r>
              <a:rPr lang="it-IT" dirty="0"/>
              <a:t> </a:t>
            </a:r>
            <a:r>
              <a:rPr lang="it-IT" dirty="0" err="1"/>
              <a:t>Handicapped</a:t>
            </a:r>
            <a:r>
              <a:rPr lang="it-IT" dirty="0"/>
              <a:t> </a:t>
            </a:r>
            <a:r>
              <a:rPr lang="it-IT" dirty="0" err="1"/>
              <a:t>Children</a:t>
            </a:r>
            <a:r>
              <a:rPr lang="it-IT" dirty="0"/>
              <a:t>)</a:t>
            </a:r>
            <a:endParaRPr lang="it-IT" b="1" dirty="0">
              <a:solidFill>
                <a:schemeClr val="tx1">
                  <a:lumMod val="75000"/>
                  <a:lumOff val="25000"/>
                </a:schemeClr>
              </a:solidFill>
            </a:endParaRPr>
          </a:p>
          <a:p>
            <a:pPr lvl="1">
              <a:lnSpc>
                <a:spcPct val="120000"/>
              </a:lnSpc>
            </a:pPr>
            <a:r>
              <a:rPr lang="it-IT" sz="1800" dirty="0">
                <a:solidFill>
                  <a:schemeClr val="tx1">
                    <a:lumMod val="75000"/>
                    <a:lumOff val="25000"/>
                  </a:schemeClr>
                </a:solidFill>
                <a:ea typeface="ＭＳ Ｐゴシック" charset="0"/>
                <a:cs typeface="ＭＳ Ｐゴシック" charset="0"/>
              </a:rPr>
              <a:t>miglioramenti sulle abilità motorie, le performance cognitive, il funzionamento sociale e la comunicazione. </a:t>
            </a:r>
          </a:p>
          <a:p>
            <a:pPr>
              <a:lnSpc>
                <a:spcPct val="120000"/>
              </a:lnSpc>
            </a:pPr>
            <a:r>
              <a:rPr lang="it-IT" b="1" dirty="0">
                <a:solidFill>
                  <a:schemeClr val="tx1">
                    <a:lumMod val="75000"/>
                    <a:lumOff val="25000"/>
                  </a:schemeClr>
                </a:solidFill>
              </a:rPr>
              <a:t>EARLY-START DENVER MODEL</a:t>
            </a:r>
          </a:p>
          <a:p>
            <a:pPr lvl="1">
              <a:lnSpc>
                <a:spcPct val="120000"/>
              </a:lnSpc>
            </a:pPr>
            <a:r>
              <a:rPr lang="it-IT" sz="1800" dirty="0">
                <a:solidFill>
                  <a:schemeClr val="tx1">
                    <a:lumMod val="75000"/>
                    <a:lumOff val="25000"/>
                  </a:schemeClr>
                </a:solidFill>
                <a:ea typeface="ＭＳ Ｐゴシック" charset="0"/>
                <a:cs typeface="ＭＳ Ｐゴシック" charset="0"/>
              </a:rPr>
              <a:t>L’</a:t>
            </a:r>
            <a:r>
              <a:rPr lang="it-IT" sz="1800" dirty="0" err="1">
                <a:solidFill>
                  <a:schemeClr val="tx1">
                    <a:lumMod val="75000"/>
                    <a:lumOff val="25000"/>
                  </a:schemeClr>
                </a:solidFill>
                <a:ea typeface="ＭＳ Ｐゴシック" charset="0"/>
                <a:cs typeface="ＭＳ Ｐゴシック" charset="0"/>
              </a:rPr>
              <a:t>Early</a:t>
            </a:r>
            <a:r>
              <a:rPr lang="it-IT" sz="1800" dirty="0">
                <a:solidFill>
                  <a:schemeClr val="tx1">
                    <a:lumMod val="75000"/>
                    <a:lumOff val="25000"/>
                  </a:schemeClr>
                </a:solidFill>
                <a:ea typeface="ＭＳ Ｐゴシック" charset="0"/>
                <a:cs typeface="ＭＳ Ｐゴシック" charset="0"/>
              </a:rPr>
              <a:t>-Start Denver Model rappresenta un </a:t>
            </a:r>
            <a:r>
              <a:rPr lang="it-IT" sz="1800" b="1" dirty="0">
                <a:solidFill>
                  <a:srgbClr val="0000FF"/>
                </a:solidFill>
                <a:ea typeface="ＭＳ Ｐゴシック" charset="0"/>
                <a:cs typeface="ＭＳ Ｐゴシック" charset="0"/>
              </a:rPr>
              <a:t>trattamento precoce </a:t>
            </a:r>
            <a:r>
              <a:rPr lang="it-IT" sz="1800" dirty="0">
                <a:solidFill>
                  <a:schemeClr val="tx1">
                    <a:lumMod val="75000"/>
                    <a:lumOff val="25000"/>
                  </a:schemeClr>
                </a:solidFill>
                <a:ea typeface="ＭＳ Ｐゴシック" charset="0"/>
                <a:cs typeface="ＭＳ Ｐゴシック" charset="0"/>
              </a:rPr>
              <a:t>di tipo comportamentale basato sull’imitazione e sullo sviluppo di competenze. Ha mostrato ottimi risultati sullo sviluppo del linguaggio, del QI, delle competenze sociali e del comportamento adattivo</a:t>
            </a:r>
            <a:endParaRPr lang="it-IT" dirty="0">
              <a:solidFill>
                <a:schemeClr val="tx1">
                  <a:lumMod val="75000"/>
                  <a:lumOff val="25000"/>
                </a:schemeClr>
              </a:solidFill>
            </a:endParaRPr>
          </a:p>
        </p:txBody>
      </p:sp>
      <p:pic>
        <p:nvPicPr>
          <p:cNvPr id="5" name="Immagin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2383006" cy="1576635"/>
          </a:xfrm>
          <a:prstGeom prst="rect">
            <a:avLst/>
          </a:prstGeom>
        </p:spPr>
      </p:pic>
      <p:sp>
        <p:nvSpPr>
          <p:cNvPr id="4" name="Titolo 1"/>
          <p:cNvSpPr>
            <a:spLocks noGrp="1"/>
          </p:cNvSpPr>
          <p:nvPr>
            <p:ph type="title"/>
          </p:nvPr>
        </p:nvSpPr>
        <p:spPr>
          <a:xfrm>
            <a:off x="2671225" y="-23565"/>
            <a:ext cx="5779038" cy="1600200"/>
          </a:xfrm>
        </p:spPr>
        <p:txBody>
          <a:bodyPr>
            <a:noAutofit/>
          </a:bodyPr>
          <a:lstStyle/>
          <a:p>
            <a:pPr algn="ctr">
              <a:lnSpc>
                <a:spcPct val="120000"/>
              </a:lnSpc>
            </a:pPr>
            <a:r>
              <a:rPr lang="it-IT" sz="2400" b="1" dirty="0"/>
              <a:t>Linee guida italiane </a:t>
            </a:r>
            <a:br>
              <a:rPr lang="it-IT" sz="2400" b="1" dirty="0"/>
            </a:br>
            <a:r>
              <a:rPr lang="it-IT" sz="2400" b="1" dirty="0"/>
              <a:t>per bambini e adolescenti </a:t>
            </a:r>
            <a:br>
              <a:rPr lang="it-IT" sz="2400" b="1" dirty="0"/>
            </a:br>
            <a:r>
              <a:rPr lang="it-IT" sz="2400" b="1" dirty="0"/>
              <a:t>con disturbo delle spettro autistico</a:t>
            </a:r>
          </a:p>
        </p:txBody>
      </p:sp>
      <p:sp>
        <p:nvSpPr>
          <p:cNvPr id="2" name="Ovale 1"/>
          <p:cNvSpPr/>
          <p:nvPr/>
        </p:nvSpPr>
        <p:spPr>
          <a:xfrm>
            <a:off x="227939" y="4374694"/>
            <a:ext cx="8726791" cy="2318539"/>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4357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Immagine 1">
            <a:extLst>
              <a:ext uri="{FF2B5EF4-FFF2-40B4-BE49-F238E27FC236}">
                <a16:creationId xmlns:a16="http://schemas.microsoft.com/office/drawing/2014/main" id="{1FCFBFE6-FC2D-EC47-AFB8-366436048E0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3813"/>
            <a:ext cx="7747000" cy="3038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3971" name="Immagine 2">
            <a:extLst>
              <a:ext uri="{FF2B5EF4-FFF2-40B4-BE49-F238E27FC236}">
                <a16:creationId xmlns:a16="http://schemas.microsoft.com/office/drawing/2014/main" id="{717CF403-467F-6A42-B104-1A4EB82C504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81875" y="0"/>
            <a:ext cx="1762125"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Immagine 3">
            <a:extLst>
              <a:ext uri="{FF2B5EF4-FFF2-40B4-BE49-F238E27FC236}">
                <a16:creationId xmlns:a16="http://schemas.microsoft.com/office/drawing/2014/main" id="{BDA6F4BD-0A1E-7C49-8991-31924E122550}"/>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52688" y="2905125"/>
            <a:ext cx="5616575"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a:extLst>
              <a:ext uri="{FF2B5EF4-FFF2-40B4-BE49-F238E27FC236}">
                <a16:creationId xmlns:a16="http://schemas.microsoft.com/office/drawing/2014/main" id="{436F3AE2-C17C-7641-9DE5-6E1BCCEBFFB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060575" y="306388"/>
            <a:ext cx="4225925" cy="594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4602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4128734" y="0"/>
            <a:ext cx="5080000" cy="3460579"/>
          </a:xfrm>
          <a:prstGeom prst="rect">
            <a:avLst/>
          </a:prstGeom>
        </p:spPr>
      </p:pic>
      <p:pic>
        <p:nvPicPr>
          <p:cNvPr id="4" name="Immagine 3"/>
          <p:cNvPicPr>
            <a:picLocks noChangeAspect="1"/>
          </p:cNvPicPr>
          <p:nvPr/>
        </p:nvPicPr>
        <p:blipFill>
          <a:blip r:embed="rId3"/>
          <a:stretch>
            <a:fillRect/>
          </a:stretch>
        </p:blipFill>
        <p:spPr>
          <a:xfrm>
            <a:off x="-1" y="2564369"/>
            <a:ext cx="4844399" cy="4293849"/>
          </a:xfrm>
          <a:prstGeom prst="rect">
            <a:avLst/>
          </a:prstGeom>
        </p:spPr>
      </p:pic>
      <p:sp>
        <p:nvSpPr>
          <p:cNvPr id="6" name="Titolo 5"/>
          <p:cNvSpPr txBox="1">
            <a:spLocks noGrp="1"/>
          </p:cNvSpPr>
          <p:nvPr>
            <p:ph type="title" idx="4294967295"/>
          </p:nvPr>
        </p:nvSpPr>
        <p:spPr>
          <a:xfrm>
            <a:off x="60814" y="-6825"/>
            <a:ext cx="4742058" cy="2554545"/>
          </a:xfrm>
          <a:prstGeom prst="rect">
            <a:avLst/>
          </a:prstGeom>
          <a:solidFill>
            <a:srgbClr val="000090"/>
          </a:solidFill>
        </p:spPr>
        <p:txBody>
          <a:bodyPr wrap="square" rtlCol="0">
            <a:spAutoFit/>
          </a:bodyPr>
          <a:lstStyle/>
          <a:p>
            <a:pPr algn="ctr"/>
            <a:br>
              <a:rPr lang="it-IT" sz="3200" dirty="0"/>
            </a:br>
            <a:r>
              <a:rPr lang="it-IT" sz="3200" dirty="0"/>
              <a:t>Disturbi dello </a:t>
            </a:r>
            <a:br>
              <a:rPr lang="it-IT" sz="3200" dirty="0"/>
            </a:br>
            <a:r>
              <a:rPr lang="it-IT" sz="3200" dirty="0"/>
              <a:t>spettro autistico </a:t>
            </a:r>
            <a:br>
              <a:rPr lang="it-IT" sz="3200" dirty="0"/>
            </a:br>
            <a:r>
              <a:rPr lang="it-IT" sz="3200" dirty="0"/>
              <a:t>e </a:t>
            </a:r>
            <a:r>
              <a:rPr lang="it-IT" sz="3200" dirty="0" err="1"/>
              <a:t>neuroinfiammazione</a:t>
            </a:r>
            <a:br>
              <a:rPr lang="it-IT" sz="3200" dirty="0"/>
            </a:br>
            <a:endParaRPr lang="it-IT" sz="3200" dirty="0">
              <a:solidFill>
                <a:schemeClr val="bg1"/>
              </a:solidFill>
            </a:endParaRPr>
          </a:p>
        </p:txBody>
      </p:sp>
      <p:pic>
        <p:nvPicPr>
          <p:cNvPr id="7" name="Immagine 6">
            <a:extLst>
              <a:ext uri="{FF2B5EF4-FFF2-40B4-BE49-F238E27FC236}">
                <a16:creationId xmlns:a16="http://schemas.microsoft.com/office/drawing/2014/main" id="{FA8C8B74-C441-754D-B627-72A51AA2A598}"/>
              </a:ext>
            </a:extLst>
          </p:cNvPr>
          <p:cNvPicPr>
            <a:picLocks noChangeAspect="1"/>
          </p:cNvPicPr>
          <p:nvPr/>
        </p:nvPicPr>
        <p:blipFill>
          <a:blip r:embed="rId4"/>
          <a:stretch>
            <a:fillRect/>
          </a:stretch>
        </p:blipFill>
        <p:spPr>
          <a:xfrm>
            <a:off x="4844399" y="3171802"/>
            <a:ext cx="4299602" cy="3686198"/>
          </a:xfrm>
          <a:prstGeom prst="rect">
            <a:avLst/>
          </a:prstGeom>
        </p:spPr>
      </p:pic>
    </p:spTree>
    <p:extLst>
      <p:ext uri="{BB962C8B-B14F-4D97-AF65-F5344CB8AC3E}">
        <p14:creationId xmlns:p14="http://schemas.microsoft.com/office/powerpoint/2010/main" val="76972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alpha val="46000"/>
          </a:schemeClr>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53949" y="1027945"/>
            <a:ext cx="8662434" cy="5442056"/>
          </a:xfrm>
          <a:prstGeom prst="rect">
            <a:avLst/>
          </a:prstGeom>
        </p:spPr>
      </p:pic>
      <p:sp>
        <p:nvSpPr>
          <p:cNvPr id="3" name="Titolo 2"/>
          <p:cNvSpPr>
            <a:spLocks noGrp="1"/>
          </p:cNvSpPr>
          <p:nvPr>
            <p:ph type="title"/>
          </p:nvPr>
        </p:nvSpPr>
        <p:spPr>
          <a:xfrm>
            <a:off x="768913" y="174899"/>
            <a:ext cx="7536026" cy="853046"/>
          </a:xfrm>
        </p:spPr>
        <p:txBody>
          <a:bodyPr anchor="ctr"/>
          <a:lstStyle/>
          <a:p>
            <a:pPr algn="ctr"/>
            <a:r>
              <a:rPr lang="it-IT" sz="3200" dirty="0" err="1">
                <a:solidFill>
                  <a:schemeClr val="tx1"/>
                </a:solidFill>
              </a:rPr>
              <a:t>Microbiota</a:t>
            </a:r>
            <a:r>
              <a:rPr lang="it-IT" sz="3200" dirty="0">
                <a:solidFill>
                  <a:schemeClr val="tx1"/>
                </a:solidFill>
              </a:rPr>
              <a:t>, risposta immunitaria e SNC</a:t>
            </a:r>
          </a:p>
        </p:txBody>
      </p:sp>
    </p:spTree>
    <p:extLst>
      <p:ext uri="{BB962C8B-B14F-4D97-AF65-F5344CB8AC3E}">
        <p14:creationId xmlns:p14="http://schemas.microsoft.com/office/powerpoint/2010/main" val="2371026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magine 8"/>
          <p:cNvPicPr>
            <a:picLocks noChangeAspect="1"/>
          </p:cNvPicPr>
          <p:nvPr/>
        </p:nvPicPr>
        <p:blipFill>
          <a:blip r:embed="rId3"/>
          <a:stretch>
            <a:fillRect/>
          </a:stretch>
        </p:blipFill>
        <p:spPr>
          <a:xfrm>
            <a:off x="4631861" y="1585133"/>
            <a:ext cx="4252567" cy="320399"/>
          </a:xfrm>
          <a:prstGeom prst="rect">
            <a:avLst/>
          </a:prstGeom>
          <a:solidFill>
            <a:srgbClr val="FFFFFF"/>
          </a:solidFill>
        </p:spPr>
      </p:pic>
      <p:pic>
        <p:nvPicPr>
          <p:cNvPr id="10" name="Immagine 9"/>
          <p:cNvPicPr>
            <a:picLocks noChangeAspect="1"/>
          </p:cNvPicPr>
          <p:nvPr/>
        </p:nvPicPr>
        <p:blipFill>
          <a:blip r:embed="rId4"/>
          <a:stretch>
            <a:fillRect/>
          </a:stretch>
        </p:blipFill>
        <p:spPr>
          <a:xfrm>
            <a:off x="195674" y="68540"/>
            <a:ext cx="8818985" cy="1359625"/>
          </a:xfrm>
          <a:prstGeom prst="rect">
            <a:avLst/>
          </a:prstGeom>
          <a:solidFill>
            <a:srgbClr val="FFFFFF"/>
          </a:solidFill>
          <a:ln>
            <a:solidFill>
              <a:schemeClr val="bg1">
                <a:lumMod val="50000"/>
              </a:schemeClr>
            </a:solidFill>
          </a:ln>
        </p:spPr>
      </p:pic>
      <p:pic>
        <p:nvPicPr>
          <p:cNvPr id="11" name="Immagine 10"/>
          <p:cNvPicPr>
            <a:picLocks noChangeAspect="1"/>
          </p:cNvPicPr>
          <p:nvPr/>
        </p:nvPicPr>
        <p:blipFill>
          <a:blip r:embed="rId5"/>
          <a:stretch>
            <a:fillRect/>
          </a:stretch>
        </p:blipFill>
        <p:spPr>
          <a:xfrm>
            <a:off x="195674" y="1905532"/>
            <a:ext cx="4436187" cy="1808114"/>
          </a:xfrm>
          <a:prstGeom prst="rect">
            <a:avLst/>
          </a:prstGeom>
          <a:solidFill>
            <a:srgbClr val="FFFFFF"/>
          </a:solidFill>
        </p:spPr>
      </p:pic>
      <p:pic>
        <p:nvPicPr>
          <p:cNvPr id="12" name="Segnaposto immagine 6"/>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589192" y="83573"/>
            <a:ext cx="1182864" cy="1182864"/>
          </a:xfrm>
          <a:prstGeom prst="rect">
            <a:avLst/>
          </a:prstGeom>
          <a:ln>
            <a:noFill/>
          </a:ln>
        </p:spPr>
      </p:pic>
      <p:pic>
        <p:nvPicPr>
          <p:cNvPr id="7" name="Immagine 6">
            <a:extLst>
              <a:ext uri="{FF2B5EF4-FFF2-40B4-BE49-F238E27FC236}">
                <a16:creationId xmlns:a16="http://schemas.microsoft.com/office/drawing/2014/main" id="{4872A20D-C86E-8244-A046-5089FCEDA21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084177" y="2678378"/>
            <a:ext cx="3824168" cy="2866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Segnaposto contenuto 2">
            <a:extLst>
              <a:ext uri="{FF2B5EF4-FFF2-40B4-BE49-F238E27FC236}">
                <a16:creationId xmlns:a16="http://schemas.microsoft.com/office/drawing/2014/main" id="{5617462B-E859-7D41-88A4-023A1FC53765}"/>
              </a:ext>
            </a:extLst>
          </p:cNvPr>
          <p:cNvSpPr txBox="1">
            <a:spLocks/>
          </p:cNvSpPr>
          <p:nvPr/>
        </p:nvSpPr>
        <p:spPr>
          <a:xfrm>
            <a:off x="577933" y="4191013"/>
            <a:ext cx="3824249" cy="2369176"/>
          </a:xfrm>
          <a:prstGeom prst="rect">
            <a:avLst/>
          </a:prstGeom>
          <a:solidFill>
            <a:schemeClr val="bg2">
              <a:lumMod val="25000"/>
            </a:schemeClr>
          </a:solidFill>
          <a:ln>
            <a:noFill/>
          </a:ln>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it-IT" sz="2400" dirty="0">
                <a:solidFill>
                  <a:srgbClr val="FFFFFF"/>
                </a:solidFill>
                <a:latin typeface="Arial" panose="020B0604020202020204" pitchFamily="34" charset="0"/>
                <a:cs typeface="Arial" panose="020B0604020202020204" pitchFamily="34" charset="0"/>
              </a:rPr>
              <a:t>Sintomi GI  </a:t>
            </a:r>
            <a:r>
              <a:rPr lang="it-IT" sz="2400" b="1" dirty="0">
                <a:solidFill>
                  <a:srgbClr val="FFFF00"/>
                </a:solidFill>
                <a:latin typeface="Arial" panose="020B0604020202020204" pitchFamily="34" charset="0"/>
                <a:cs typeface="Arial" panose="020B0604020202020204" pitchFamily="34" charset="0"/>
              </a:rPr>
              <a:t>4X</a:t>
            </a:r>
          </a:p>
          <a:p>
            <a:pPr>
              <a:lnSpc>
                <a:spcPct val="110000"/>
              </a:lnSpc>
            </a:pPr>
            <a:r>
              <a:rPr lang="it-IT" sz="2400" dirty="0">
                <a:solidFill>
                  <a:srgbClr val="FFFFFF"/>
                </a:solidFill>
                <a:latin typeface="Arial" panose="020B0604020202020204" pitchFamily="34" charset="0"/>
                <a:cs typeface="Arial" panose="020B0604020202020204" pitchFamily="34" charset="0"/>
              </a:rPr>
              <a:t>Diarrea  </a:t>
            </a:r>
            <a:r>
              <a:rPr lang="it-IT" sz="2400" b="1" dirty="0">
                <a:solidFill>
                  <a:srgbClr val="FFFF00"/>
                </a:solidFill>
                <a:latin typeface="Arial" panose="020B0604020202020204" pitchFamily="34" charset="0"/>
                <a:cs typeface="Arial" panose="020B0604020202020204" pitchFamily="34" charset="0"/>
              </a:rPr>
              <a:t>&gt;3X</a:t>
            </a:r>
            <a:r>
              <a:rPr lang="it-IT" sz="2400" dirty="0">
                <a:solidFill>
                  <a:srgbClr val="FFFFFF"/>
                </a:solidFill>
                <a:latin typeface="Arial" panose="020B0604020202020204" pitchFamily="34" charset="0"/>
                <a:cs typeface="Arial" panose="020B0604020202020204" pitchFamily="34" charset="0"/>
              </a:rPr>
              <a:t>	</a:t>
            </a:r>
          </a:p>
          <a:p>
            <a:pPr>
              <a:lnSpc>
                <a:spcPct val="110000"/>
              </a:lnSpc>
            </a:pPr>
            <a:r>
              <a:rPr lang="it-IT" sz="2400" dirty="0">
                <a:solidFill>
                  <a:srgbClr val="FFFFFF"/>
                </a:solidFill>
                <a:latin typeface="Arial" panose="020B0604020202020204" pitchFamily="34" charset="0"/>
                <a:cs typeface="Arial" panose="020B0604020202020204" pitchFamily="34" charset="0"/>
              </a:rPr>
              <a:t>Stipsi</a:t>
            </a:r>
            <a:r>
              <a:rPr lang="it-IT" sz="2400" b="1" dirty="0">
                <a:solidFill>
                  <a:srgbClr val="FFFFFF"/>
                </a:solidFill>
                <a:latin typeface="Arial" panose="020B0604020202020204" pitchFamily="34" charset="0"/>
                <a:cs typeface="Arial" panose="020B0604020202020204" pitchFamily="34" charset="0"/>
              </a:rPr>
              <a:t>  </a:t>
            </a:r>
            <a:r>
              <a:rPr lang="it-IT" sz="2400" b="1" dirty="0">
                <a:solidFill>
                  <a:srgbClr val="FFFF00"/>
                </a:solidFill>
                <a:latin typeface="Arial" panose="020B0604020202020204" pitchFamily="34" charset="0"/>
                <a:cs typeface="Arial" panose="020B0604020202020204" pitchFamily="34" charset="0"/>
              </a:rPr>
              <a:t>&gt;3X</a:t>
            </a:r>
          </a:p>
          <a:p>
            <a:pPr>
              <a:lnSpc>
                <a:spcPct val="110000"/>
              </a:lnSpc>
            </a:pPr>
            <a:r>
              <a:rPr lang="it-IT" sz="2400" dirty="0">
                <a:solidFill>
                  <a:srgbClr val="FFFFFF"/>
                </a:solidFill>
                <a:latin typeface="Arial" panose="020B0604020202020204" pitchFamily="34" charset="0"/>
                <a:cs typeface="Arial" panose="020B0604020202020204" pitchFamily="34" charset="0"/>
              </a:rPr>
              <a:t>Dolore addominale</a:t>
            </a:r>
            <a:r>
              <a:rPr lang="it-IT" sz="2400" b="1" dirty="0">
                <a:solidFill>
                  <a:srgbClr val="FFFF00"/>
                </a:solidFill>
                <a:latin typeface="Arial" panose="020B0604020202020204" pitchFamily="34" charset="0"/>
                <a:cs typeface="Arial" panose="020B0604020202020204" pitchFamily="34" charset="0"/>
              </a:rPr>
              <a:t>&gt;2X</a:t>
            </a:r>
          </a:p>
        </p:txBody>
      </p:sp>
    </p:spTree>
    <p:extLst>
      <p:ext uri="{BB962C8B-B14F-4D97-AF65-F5344CB8AC3E}">
        <p14:creationId xmlns:p14="http://schemas.microsoft.com/office/powerpoint/2010/main" val="598703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0870" y="0"/>
            <a:ext cx="9154870" cy="6857999"/>
          </a:xfrm>
          <a:prstGeom prst="rect">
            <a:avLst/>
          </a:prstGeom>
        </p:spPr>
      </p:pic>
      <p:sp>
        <p:nvSpPr>
          <p:cNvPr id="2" name="Titolo 1"/>
          <p:cNvSpPr>
            <a:spLocks noGrp="1"/>
          </p:cNvSpPr>
          <p:nvPr>
            <p:ph type="title"/>
          </p:nvPr>
        </p:nvSpPr>
        <p:spPr>
          <a:xfrm>
            <a:off x="561788" y="177493"/>
            <a:ext cx="8229600" cy="859054"/>
          </a:xfrm>
        </p:spPr>
        <p:txBody>
          <a:bodyPr/>
          <a:lstStyle/>
          <a:p>
            <a:r>
              <a:rPr lang="it-IT" sz="4000" dirty="0">
                <a:solidFill>
                  <a:srgbClr val="FFFFFF"/>
                </a:solidFill>
                <a:latin typeface="Calibri"/>
                <a:cs typeface="Calibri"/>
              </a:rPr>
              <a:t>Disturbo dello spettro autistico (ASD) </a:t>
            </a:r>
          </a:p>
        </p:txBody>
      </p:sp>
      <p:sp>
        <p:nvSpPr>
          <p:cNvPr id="3" name="Segnaposto contenuto 2"/>
          <p:cNvSpPr>
            <a:spLocks noGrp="1"/>
          </p:cNvSpPr>
          <p:nvPr>
            <p:ph idx="1"/>
          </p:nvPr>
        </p:nvSpPr>
        <p:spPr>
          <a:xfrm>
            <a:off x="561787" y="1724907"/>
            <a:ext cx="8124191" cy="4805562"/>
          </a:xfrm>
          <a:solidFill>
            <a:srgbClr val="5010AC">
              <a:alpha val="42000"/>
            </a:srgbClr>
          </a:solidFill>
          <a:ln>
            <a:noFill/>
          </a:ln>
        </p:spPr>
        <p:txBody>
          <a:bodyPr>
            <a:noAutofit/>
          </a:bodyPr>
          <a:lstStyle/>
          <a:p>
            <a:pPr>
              <a:lnSpc>
                <a:spcPct val="110000"/>
              </a:lnSpc>
            </a:pPr>
            <a:r>
              <a:rPr lang="it-IT" sz="2400" dirty="0">
                <a:solidFill>
                  <a:srgbClr val="FFFFFF"/>
                </a:solidFill>
                <a:latin typeface="Calibri"/>
                <a:cs typeface="Calibri"/>
              </a:rPr>
              <a:t>Disturbo del </a:t>
            </a:r>
            <a:r>
              <a:rPr lang="it-IT" sz="2400" dirty="0" err="1">
                <a:solidFill>
                  <a:srgbClr val="FFFFFF"/>
                </a:solidFill>
                <a:latin typeface="Calibri"/>
                <a:cs typeface="Calibri"/>
              </a:rPr>
              <a:t>neurosviluppo</a:t>
            </a:r>
            <a:r>
              <a:rPr lang="it-IT" sz="2400" dirty="0">
                <a:solidFill>
                  <a:srgbClr val="FFFFFF"/>
                </a:solidFill>
                <a:latin typeface="Calibri"/>
                <a:cs typeface="Calibri"/>
              </a:rPr>
              <a:t>  caratterizzato da</a:t>
            </a:r>
          </a:p>
          <a:p>
            <a:pPr lvl="1">
              <a:lnSpc>
                <a:spcPct val="110000"/>
              </a:lnSpc>
            </a:pPr>
            <a:r>
              <a:rPr lang="it-IT" sz="2400" b="1" i="1" dirty="0">
                <a:solidFill>
                  <a:srgbClr val="DCFB50"/>
                </a:solidFill>
                <a:latin typeface="Calibri"/>
                <a:cs typeface="Calibri"/>
              </a:rPr>
              <a:t>Difficoltà nella comunicazione e nella interazione sociale</a:t>
            </a:r>
          </a:p>
          <a:p>
            <a:pPr lvl="1">
              <a:lnSpc>
                <a:spcPct val="110000"/>
              </a:lnSpc>
            </a:pPr>
            <a:r>
              <a:rPr lang="it-IT" sz="2400" b="1" i="1" dirty="0">
                <a:solidFill>
                  <a:srgbClr val="DCFB50"/>
                </a:solidFill>
                <a:latin typeface="Calibri"/>
                <a:cs typeface="Calibri"/>
              </a:rPr>
              <a:t>Interessi ristretti e comportamenti ripetitivi</a:t>
            </a:r>
          </a:p>
          <a:p>
            <a:pPr>
              <a:lnSpc>
                <a:spcPct val="110000"/>
              </a:lnSpc>
            </a:pPr>
            <a:r>
              <a:rPr lang="it-IT" sz="2400" dirty="0">
                <a:solidFill>
                  <a:srgbClr val="FFFFFF"/>
                </a:solidFill>
                <a:latin typeface="Calibri"/>
                <a:cs typeface="Calibri"/>
              </a:rPr>
              <a:t>3 livelli di gravità</a:t>
            </a:r>
          </a:p>
          <a:p>
            <a:pPr>
              <a:lnSpc>
                <a:spcPct val="110000"/>
              </a:lnSpc>
            </a:pPr>
            <a:r>
              <a:rPr lang="it-IT" sz="2400" dirty="0">
                <a:solidFill>
                  <a:srgbClr val="FFFFFF"/>
                </a:solidFill>
                <a:latin typeface="Calibri"/>
                <a:cs typeface="Calibri"/>
              </a:rPr>
              <a:t>Esordio nei primi anni di vita</a:t>
            </a:r>
          </a:p>
          <a:p>
            <a:pPr>
              <a:lnSpc>
                <a:spcPct val="110000"/>
              </a:lnSpc>
            </a:pPr>
            <a:r>
              <a:rPr lang="it-IT" sz="2400" dirty="0">
                <a:solidFill>
                  <a:srgbClr val="FFFFFF"/>
                </a:solidFill>
                <a:latin typeface="Calibri"/>
                <a:cs typeface="Calibri"/>
              </a:rPr>
              <a:t>Ampio spettro di variabilità clinica</a:t>
            </a:r>
          </a:p>
          <a:p>
            <a:pPr>
              <a:lnSpc>
                <a:spcPct val="110000"/>
              </a:lnSpc>
            </a:pPr>
            <a:r>
              <a:rPr lang="it-IT" sz="2400" dirty="0">
                <a:solidFill>
                  <a:srgbClr val="FFFF00"/>
                </a:solidFill>
                <a:latin typeface="Calibri"/>
                <a:cs typeface="Calibri"/>
              </a:rPr>
              <a:t>1 in 59 </a:t>
            </a:r>
            <a:r>
              <a:rPr lang="it-IT" sz="2400" dirty="0" err="1">
                <a:solidFill>
                  <a:srgbClr val="FFFF00"/>
                </a:solidFill>
                <a:latin typeface="Calibri"/>
                <a:cs typeface="Calibri"/>
              </a:rPr>
              <a:t>children</a:t>
            </a:r>
            <a:r>
              <a:rPr lang="it-IT" sz="2400" dirty="0">
                <a:solidFill>
                  <a:srgbClr val="FFFF00"/>
                </a:solidFill>
                <a:latin typeface="Calibri"/>
                <a:cs typeface="Calibri"/>
              </a:rPr>
              <a:t> </a:t>
            </a:r>
            <a:r>
              <a:rPr lang="it-IT" sz="2400" dirty="0">
                <a:solidFill>
                  <a:srgbClr val="FFFFFF"/>
                </a:solidFill>
                <a:latin typeface="Calibri"/>
                <a:cs typeface="Calibri"/>
              </a:rPr>
              <a:t>negli USA (Centers for </a:t>
            </a:r>
            <a:r>
              <a:rPr lang="it-IT" sz="2400" dirty="0" err="1">
                <a:solidFill>
                  <a:srgbClr val="FFFFFF"/>
                </a:solidFill>
                <a:latin typeface="Calibri"/>
                <a:cs typeface="Calibri"/>
              </a:rPr>
              <a:t>Disease</a:t>
            </a:r>
            <a:r>
              <a:rPr lang="it-IT" sz="2400" dirty="0">
                <a:solidFill>
                  <a:srgbClr val="FFFFFF"/>
                </a:solidFill>
                <a:latin typeface="Calibri"/>
                <a:cs typeface="Calibri"/>
              </a:rPr>
              <a:t> Control and </a:t>
            </a:r>
            <a:r>
              <a:rPr lang="it-IT" sz="2400" dirty="0" err="1">
                <a:solidFill>
                  <a:srgbClr val="FFFFFF"/>
                </a:solidFill>
                <a:latin typeface="Calibri"/>
                <a:cs typeface="Calibri"/>
              </a:rPr>
              <a:t>Prevention</a:t>
            </a:r>
            <a:r>
              <a:rPr lang="it-IT" sz="2400" dirty="0">
                <a:solidFill>
                  <a:srgbClr val="FFFFFF"/>
                </a:solidFill>
                <a:latin typeface="Calibri"/>
                <a:cs typeface="Calibri"/>
              </a:rPr>
              <a:t> 2018). </a:t>
            </a:r>
          </a:p>
        </p:txBody>
      </p:sp>
    </p:spTree>
    <p:extLst>
      <p:ext uri="{BB962C8B-B14F-4D97-AF65-F5344CB8AC3E}">
        <p14:creationId xmlns:p14="http://schemas.microsoft.com/office/powerpoint/2010/main" val="2410392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99461" y="200951"/>
            <a:ext cx="6672394" cy="1513577"/>
          </a:xfrm>
          <a:solidFill>
            <a:schemeClr val="bg1"/>
          </a:solidFill>
        </p:spPr>
        <p:txBody>
          <a:bodyPr>
            <a:noAutofit/>
          </a:bodyPr>
          <a:lstStyle/>
          <a:p>
            <a:r>
              <a:rPr lang="it-IT" sz="2800" b="1" dirty="0">
                <a:solidFill>
                  <a:srgbClr val="0070C0"/>
                </a:solidFill>
                <a:latin typeface="Verdana"/>
                <a:cs typeface="Verdana"/>
              </a:rPr>
              <a:t>Sintomi gastrointestinali in ASD</a:t>
            </a:r>
          </a:p>
        </p:txBody>
      </p:sp>
      <p:sp>
        <p:nvSpPr>
          <p:cNvPr id="3" name="Segnaposto contenuto 2"/>
          <p:cNvSpPr>
            <a:spLocks noGrp="1"/>
          </p:cNvSpPr>
          <p:nvPr>
            <p:ph idx="1"/>
          </p:nvPr>
        </p:nvSpPr>
        <p:spPr>
          <a:xfrm>
            <a:off x="318622" y="2132897"/>
            <a:ext cx="6013856" cy="3658807"/>
          </a:xfrm>
          <a:solidFill>
            <a:schemeClr val="bg1"/>
          </a:solidFill>
        </p:spPr>
        <p:txBody>
          <a:bodyPr>
            <a:normAutofit lnSpcReduction="10000"/>
          </a:bodyPr>
          <a:lstStyle/>
          <a:p>
            <a:pPr>
              <a:lnSpc>
                <a:spcPct val="120000"/>
              </a:lnSpc>
            </a:pPr>
            <a:r>
              <a:rPr lang="it-IT" sz="1600" dirty="0">
                <a:solidFill>
                  <a:schemeClr val="tx1"/>
                </a:solidFill>
                <a:latin typeface="Verdana"/>
                <a:cs typeface="Verdana"/>
              </a:rPr>
              <a:t>ASD  </a:t>
            </a:r>
            <a:r>
              <a:rPr lang="it-IT" sz="1600" b="1" dirty="0">
                <a:solidFill>
                  <a:srgbClr val="1466C5"/>
                </a:solidFill>
                <a:latin typeface="Verdana"/>
                <a:cs typeface="Verdana"/>
              </a:rPr>
              <a:t>GI +</a:t>
            </a:r>
            <a:r>
              <a:rPr lang="it-IT" sz="1600" dirty="0">
                <a:solidFill>
                  <a:schemeClr val="tx1"/>
                </a:solidFill>
                <a:latin typeface="Verdana"/>
                <a:cs typeface="Verdana"/>
              </a:rPr>
              <a:t> : maggiore ansia, irritabilità e ritiro sociale (</a:t>
            </a:r>
            <a:r>
              <a:rPr lang="it-IT" sz="1600" dirty="0" err="1">
                <a:solidFill>
                  <a:schemeClr val="tx1"/>
                </a:solidFill>
                <a:latin typeface="Verdana"/>
                <a:cs typeface="Verdana"/>
              </a:rPr>
              <a:t>Nikolov</a:t>
            </a:r>
            <a:r>
              <a:rPr lang="it-IT" sz="1600" dirty="0">
                <a:solidFill>
                  <a:schemeClr val="tx1"/>
                </a:solidFill>
                <a:latin typeface="Verdana"/>
                <a:cs typeface="Verdana"/>
              </a:rPr>
              <a:t> et al. 2009). </a:t>
            </a:r>
          </a:p>
          <a:p>
            <a:pPr>
              <a:lnSpc>
                <a:spcPct val="120000"/>
              </a:lnSpc>
            </a:pPr>
            <a:r>
              <a:rPr lang="it-IT" sz="1600" dirty="0">
                <a:solidFill>
                  <a:schemeClr val="tx1"/>
                </a:solidFill>
                <a:latin typeface="Verdana"/>
                <a:cs typeface="Verdana"/>
              </a:rPr>
              <a:t>I problemi comportamentali (comportamenti autolesivi, aggressività, irritabilità, disturbi del sonno) potrebbero essere </a:t>
            </a:r>
            <a:r>
              <a:rPr lang="it-IT" sz="1600" b="1" dirty="0">
                <a:solidFill>
                  <a:srgbClr val="0070C0"/>
                </a:solidFill>
                <a:latin typeface="Verdana"/>
                <a:cs typeface="Verdana"/>
              </a:rPr>
              <a:t>manifestazioni di fastidio o dolore </a:t>
            </a:r>
            <a:r>
              <a:rPr lang="it-IT" sz="1600" dirty="0">
                <a:solidFill>
                  <a:schemeClr val="tx1"/>
                </a:solidFill>
                <a:latin typeface="Verdana"/>
                <a:cs typeface="Verdana"/>
              </a:rPr>
              <a:t>ad origine gastrointestinale (Buie et al. 2010). </a:t>
            </a:r>
          </a:p>
          <a:p>
            <a:pPr>
              <a:lnSpc>
                <a:spcPct val="120000"/>
              </a:lnSpc>
            </a:pPr>
            <a:r>
              <a:rPr lang="it-IT" sz="1600" dirty="0">
                <a:solidFill>
                  <a:schemeClr val="tx1"/>
                </a:solidFill>
                <a:latin typeface="Verdana"/>
                <a:cs typeface="Verdana"/>
              </a:rPr>
              <a:t>Elevata </a:t>
            </a:r>
            <a:r>
              <a:rPr lang="it-IT" sz="1600" b="1" dirty="0">
                <a:solidFill>
                  <a:srgbClr val="1466C5"/>
                </a:solidFill>
                <a:latin typeface="Verdana"/>
                <a:cs typeface="Verdana"/>
              </a:rPr>
              <a:t>correlazione</a:t>
            </a:r>
            <a:r>
              <a:rPr lang="it-IT" sz="1600" dirty="0">
                <a:solidFill>
                  <a:schemeClr val="tx1"/>
                </a:solidFill>
                <a:latin typeface="Verdana"/>
                <a:cs typeface="Verdana"/>
              </a:rPr>
              <a:t> tra la disfunzione/patologia intestinale e la </a:t>
            </a:r>
            <a:r>
              <a:rPr lang="it-IT" sz="1600" b="1" dirty="0">
                <a:solidFill>
                  <a:srgbClr val="1466C5"/>
                </a:solidFill>
                <a:latin typeface="Verdana"/>
                <a:cs typeface="Verdana"/>
              </a:rPr>
              <a:t>severità dell’autismo </a:t>
            </a:r>
            <a:r>
              <a:rPr lang="it-IT" sz="1600" dirty="0">
                <a:solidFill>
                  <a:schemeClr val="tx1"/>
                </a:solidFill>
                <a:latin typeface="Verdana"/>
                <a:cs typeface="Verdana"/>
              </a:rPr>
              <a:t>per i domini di linguaggio, comportamenti e interazione sociale. (Adams et al. 2011). </a:t>
            </a:r>
          </a:p>
        </p:txBody>
      </p:sp>
      <p:pic>
        <p:nvPicPr>
          <p:cNvPr id="5" name="Segnaposto immagin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314774" y="3712821"/>
            <a:ext cx="2510604" cy="2510604"/>
          </a:xfrm>
          <a:prstGeom prst="ellipse">
            <a:avLst/>
          </a:prstGeom>
          <a:solidFill>
            <a:schemeClr val="bg1"/>
          </a:solidFill>
        </p:spPr>
      </p:pic>
      <p:pic>
        <p:nvPicPr>
          <p:cNvPr id="6" name="Segnaposto immagine 4"/>
          <p:cNvPicPr>
            <a:picLocks noChangeAspect="1"/>
          </p:cNvPicPr>
          <p:nvPr/>
        </p:nvPicPr>
        <p:blipFill>
          <a:blip r:embed="rId3"/>
          <a:srcRect/>
          <a:stretch>
            <a:fillRect/>
          </a:stretch>
        </p:blipFill>
        <p:spPr>
          <a:xfrm>
            <a:off x="6332478" y="957740"/>
            <a:ext cx="2336712" cy="2336712"/>
          </a:xfrm>
          <a:prstGeom prst="ellipse">
            <a:avLst/>
          </a:prstGeom>
          <a:solidFill>
            <a:schemeClr val="bg1"/>
          </a:solidFill>
        </p:spPr>
      </p:pic>
    </p:spTree>
    <p:extLst>
      <p:ext uri="{BB962C8B-B14F-4D97-AF65-F5344CB8AC3E}">
        <p14:creationId xmlns:p14="http://schemas.microsoft.com/office/powerpoint/2010/main" val="3606184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B13A4F6-328F-0C48-8C73-EB3B5FD4A2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94920"/>
            <a:ext cx="9144000" cy="5935387"/>
          </a:xfrm>
          <a:prstGeom prst="rect">
            <a:avLst/>
          </a:prstGeom>
        </p:spPr>
      </p:pic>
      <p:pic>
        <p:nvPicPr>
          <p:cNvPr id="2" name="Immagine 1">
            <a:extLst>
              <a:ext uri="{FF2B5EF4-FFF2-40B4-BE49-F238E27FC236}">
                <a16:creationId xmlns:a16="http://schemas.microsoft.com/office/drawing/2014/main" id="{2958C236-95DD-7C4A-8CC2-21BACF2991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6320" y="363220"/>
            <a:ext cx="4206240" cy="663400"/>
          </a:xfrm>
          <a:prstGeom prst="rect">
            <a:avLst/>
          </a:prstGeom>
        </p:spPr>
      </p:pic>
      <p:sp>
        <p:nvSpPr>
          <p:cNvPr id="3" name="Ovale 2">
            <a:extLst>
              <a:ext uri="{FF2B5EF4-FFF2-40B4-BE49-F238E27FC236}">
                <a16:creationId xmlns:a16="http://schemas.microsoft.com/office/drawing/2014/main" id="{2F78ABD2-1EF9-C744-9538-1D2B513659B3}"/>
              </a:ext>
            </a:extLst>
          </p:cNvPr>
          <p:cNvSpPr/>
          <p:nvPr/>
        </p:nvSpPr>
        <p:spPr>
          <a:xfrm>
            <a:off x="2351314" y="5499681"/>
            <a:ext cx="6348549" cy="6634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827119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0" y="0"/>
            <a:ext cx="9144000" cy="6858000"/>
          </a:xfrm>
          <a:prstGeom prst="rect">
            <a:avLst/>
          </a:prstGeom>
        </p:spPr>
      </p:pic>
      <p:sp>
        <p:nvSpPr>
          <p:cNvPr id="4" name="Titolo 1"/>
          <p:cNvSpPr>
            <a:spLocks noGrp="1"/>
          </p:cNvSpPr>
          <p:nvPr>
            <p:ph type="title" idx="4294967295"/>
          </p:nvPr>
        </p:nvSpPr>
        <p:spPr>
          <a:xfrm>
            <a:off x="172454" y="204787"/>
            <a:ext cx="8732462" cy="1755201"/>
          </a:xfrm>
          <a:solidFill>
            <a:schemeClr val="accent5">
              <a:lumMod val="60000"/>
              <a:lumOff val="40000"/>
            </a:schemeClr>
          </a:solidFill>
        </p:spPr>
        <p:txBody>
          <a:bodyPr/>
          <a:lstStyle/>
          <a:p>
            <a:r>
              <a:rPr lang="it-IT" sz="3200" dirty="0"/>
              <a:t>Malattie </a:t>
            </a:r>
            <a:r>
              <a:rPr lang="it-IT" sz="3200" dirty="0" err="1"/>
              <a:t>autoinfiammatorie</a:t>
            </a:r>
            <a:r>
              <a:rPr lang="it-IT" sz="3200" dirty="0"/>
              <a:t>,  autoimmuni, disturbi del comportamento </a:t>
            </a:r>
            <a:br>
              <a:rPr lang="it-IT" sz="3200" dirty="0"/>
            </a:br>
            <a:r>
              <a:rPr lang="it-IT" sz="3200" dirty="0"/>
              <a:t>e dell’apprendimento in età evolutiva</a:t>
            </a:r>
          </a:p>
        </p:txBody>
      </p:sp>
      <p:sp>
        <p:nvSpPr>
          <p:cNvPr id="6" name="CasellaDiTesto 5"/>
          <p:cNvSpPr txBox="1"/>
          <p:nvPr/>
        </p:nvSpPr>
        <p:spPr>
          <a:xfrm>
            <a:off x="1664381" y="3282185"/>
            <a:ext cx="1975386" cy="830997"/>
          </a:xfrm>
          <a:prstGeom prst="rect">
            <a:avLst/>
          </a:prstGeom>
          <a:noFill/>
        </p:spPr>
        <p:txBody>
          <a:bodyPr wrap="square" rtlCol="0">
            <a:spAutoFit/>
          </a:bodyPr>
          <a:lstStyle/>
          <a:p>
            <a:pPr algn="ctr"/>
            <a:r>
              <a:rPr lang="it-IT" sz="2400" b="1" dirty="0">
                <a:solidFill>
                  <a:srgbClr val="FFFF00"/>
                </a:solidFill>
              </a:rPr>
              <a:t>DSA </a:t>
            </a:r>
          </a:p>
          <a:p>
            <a:pPr algn="ctr"/>
            <a:r>
              <a:rPr lang="it-IT" sz="2400" b="1" dirty="0">
                <a:solidFill>
                  <a:srgbClr val="FFFF00"/>
                </a:solidFill>
              </a:rPr>
              <a:t>(le 4 D)</a:t>
            </a:r>
          </a:p>
        </p:txBody>
      </p:sp>
      <p:sp>
        <p:nvSpPr>
          <p:cNvPr id="8" name="CasellaDiTesto 7"/>
          <p:cNvSpPr txBox="1"/>
          <p:nvPr/>
        </p:nvSpPr>
        <p:spPr>
          <a:xfrm>
            <a:off x="5874748" y="3292509"/>
            <a:ext cx="1975386" cy="461665"/>
          </a:xfrm>
          <a:prstGeom prst="rect">
            <a:avLst/>
          </a:prstGeom>
          <a:noFill/>
        </p:spPr>
        <p:txBody>
          <a:bodyPr wrap="square" rtlCol="0">
            <a:spAutoFit/>
          </a:bodyPr>
          <a:lstStyle/>
          <a:p>
            <a:pPr algn="ctr"/>
            <a:r>
              <a:rPr lang="it-IT" sz="2400" b="1" dirty="0">
                <a:solidFill>
                  <a:srgbClr val="FFFF00"/>
                </a:solidFill>
              </a:rPr>
              <a:t>ADHD</a:t>
            </a:r>
          </a:p>
        </p:txBody>
      </p:sp>
      <p:sp>
        <p:nvSpPr>
          <p:cNvPr id="9" name="CasellaDiTesto 8"/>
          <p:cNvSpPr txBox="1"/>
          <p:nvPr/>
        </p:nvSpPr>
        <p:spPr>
          <a:xfrm>
            <a:off x="3894986" y="5394515"/>
            <a:ext cx="1975386" cy="830997"/>
          </a:xfrm>
          <a:prstGeom prst="rect">
            <a:avLst/>
          </a:prstGeom>
          <a:noFill/>
        </p:spPr>
        <p:txBody>
          <a:bodyPr wrap="square" rtlCol="0">
            <a:spAutoFit/>
          </a:bodyPr>
          <a:lstStyle/>
          <a:p>
            <a:pPr algn="ctr"/>
            <a:r>
              <a:rPr lang="it-IT" sz="2400" b="1" dirty="0">
                <a:solidFill>
                  <a:srgbClr val="FFFF00"/>
                </a:solidFill>
              </a:rPr>
              <a:t>ASD(autismo)</a:t>
            </a:r>
          </a:p>
        </p:txBody>
      </p:sp>
      <p:sp>
        <p:nvSpPr>
          <p:cNvPr id="10" name="CasellaDiTesto 9"/>
          <p:cNvSpPr txBox="1"/>
          <p:nvPr/>
        </p:nvSpPr>
        <p:spPr>
          <a:xfrm>
            <a:off x="3894986" y="2088849"/>
            <a:ext cx="1975386" cy="461665"/>
          </a:xfrm>
          <a:prstGeom prst="rect">
            <a:avLst/>
          </a:prstGeom>
          <a:noFill/>
        </p:spPr>
        <p:txBody>
          <a:bodyPr wrap="square" rtlCol="0">
            <a:spAutoFit/>
          </a:bodyPr>
          <a:lstStyle/>
          <a:p>
            <a:pPr algn="ctr"/>
            <a:r>
              <a:rPr lang="it-IT" sz="2400" b="1" dirty="0">
                <a:solidFill>
                  <a:schemeClr val="bg1"/>
                </a:solidFill>
              </a:rPr>
              <a:t>PFAPA</a:t>
            </a:r>
          </a:p>
        </p:txBody>
      </p:sp>
      <p:sp>
        <p:nvSpPr>
          <p:cNvPr id="11" name="CasellaDiTesto 10"/>
          <p:cNvSpPr txBox="1"/>
          <p:nvPr/>
        </p:nvSpPr>
        <p:spPr>
          <a:xfrm>
            <a:off x="1794178" y="4620229"/>
            <a:ext cx="1975386" cy="461665"/>
          </a:xfrm>
          <a:prstGeom prst="rect">
            <a:avLst/>
          </a:prstGeom>
          <a:noFill/>
        </p:spPr>
        <p:txBody>
          <a:bodyPr wrap="square" rtlCol="0">
            <a:spAutoFit/>
          </a:bodyPr>
          <a:lstStyle/>
          <a:p>
            <a:pPr algn="ctr"/>
            <a:r>
              <a:rPr lang="it-IT" sz="2400" b="1" dirty="0">
                <a:solidFill>
                  <a:schemeClr val="bg1"/>
                </a:solidFill>
              </a:rPr>
              <a:t>PANDAS</a:t>
            </a:r>
          </a:p>
        </p:txBody>
      </p:sp>
      <p:sp>
        <p:nvSpPr>
          <p:cNvPr id="12" name="CasellaDiTesto 11"/>
          <p:cNvSpPr txBox="1"/>
          <p:nvPr/>
        </p:nvSpPr>
        <p:spPr>
          <a:xfrm>
            <a:off x="5733649" y="4620229"/>
            <a:ext cx="1975386" cy="461665"/>
          </a:xfrm>
          <a:prstGeom prst="rect">
            <a:avLst/>
          </a:prstGeom>
          <a:noFill/>
        </p:spPr>
        <p:txBody>
          <a:bodyPr wrap="square" rtlCol="0">
            <a:spAutoFit/>
          </a:bodyPr>
          <a:lstStyle/>
          <a:p>
            <a:pPr algn="ctr"/>
            <a:r>
              <a:rPr lang="it-IT" sz="2400" b="1" dirty="0">
                <a:solidFill>
                  <a:schemeClr val="bg1"/>
                </a:solidFill>
              </a:rPr>
              <a:t>PANS</a:t>
            </a:r>
          </a:p>
        </p:txBody>
      </p:sp>
      <p:sp>
        <p:nvSpPr>
          <p:cNvPr id="15" name="Ovale 14"/>
          <p:cNvSpPr/>
          <p:nvPr/>
        </p:nvSpPr>
        <p:spPr>
          <a:xfrm>
            <a:off x="3370699" y="2656534"/>
            <a:ext cx="2931724" cy="2737981"/>
          </a:xfrm>
          <a:prstGeom prst="ellipse">
            <a:avLst/>
          </a:prstGeom>
          <a:gradFill flip="none" rotWithShape="1">
            <a:gsLst>
              <a:gs pos="0">
                <a:srgbClr val="957CDD"/>
              </a:gs>
              <a:gs pos="100000">
                <a:srgbClr val="FFFFFF"/>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CasellaDiTesto 15"/>
          <p:cNvSpPr txBox="1"/>
          <p:nvPr/>
        </p:nvSpPr>
        <p:spPr>
          <a:xfrm>
            <a:off x="6555812" y="3772131"/>
            <a:ext cx="1975386" cy="461665"/>
          </a:xfrm>
          <a:prstGeom prst="rect">
            <a:avLst/>
          </a:prstGeom>
          <a:noFill/>
        </p:spPr>
        <p:txBody>
          <a:bodyPr wrap="square" rtlCol="0">
            <a:spAutoFit/>
          </a:bodyPr>
          <a:lstStyle/>
          <a:p>
            <a:pPr algn="ctr"/>
            <a:r>
              <a:rPr lang="it-IT" sz="2400" b="1" dirty="0">
                <a:solidFill>
                  <a:srgbClr val="FFFF00"/>
                </a:solidFill>
              </a:rPr>
              <a:t>DOP</a:t>
            </a:r>
          </a:p>
        </p:txBody>
      </p:sp>
      <p:sp>
        <p:nvSpPr>
          <p:cNvPr id="17" name="CasellaDiTesto 16"/>
          <p:cNvSpPr txBox="1"/>
          <p:nvPr/>
        </p:nvSpPr>
        <p:spPr>
          <a:xfrm>
            <a:off x="6555812" y="2809886"/>
            <a:ext cx="1975386" cy="461665"/>
          </a:xfrm>
          <a:prstGeom prst="rect">
            <a:avLst/>
          </a:prstGeom>
          <a:noFill/>
        </p:spPr>
        <p:txBody>
          <a:bodyPr wrap="square" rtlCol="0">
            <a:spAutoFit/>
          </a:bodyPr>
          <a:lstStyle/>
          <a:p>
            <a:pPr algn="ctr"/>
            <a:r>
              <a:rPr lang="it-IT" sz="2400" b="1" dirty="0">
                <a:solidFill>
                  <a:srgbClr val="FFFF00"/>
                </a:solidFill>
              </a:rPr>
              <a:t>DOC</a:t>
            </a:r>
          </a:p>
        </p:txBody>
      </p:sp>
    </p:spTree>
    <p:extLst>
      <p:ext uri="{BB962C8B-B14F-4D97-AF65-F5344CB8AC3E}">
        <p14:creationId xmlns:p14="http://schemas.microsoft.com/office/powerpoint/2010/main" val="388113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isultati immagini per muscolatura bocca laringe">
            <a:hlinkClick r:id="rId2"/>
            <a:extLst>
              <a:ext uri="{FF2B5EF4-FFF2-40B4-BE49-F238E27FC236}">
                <a16:creationId xmlns:a16="http://schemas.microsoft.com/office/drawing/2014/main" id="{EC9AE73C-9052-544B-AC6A-072DEBFD5DC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35848"/>
            <a:ext cx="9144000" cy="56809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58178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8166100" cy="1663700"/>
          </a:xfrm>
          <a:prstGeom prst="rect">
            <a:avLst/>
          </a:prstGeom>
        </p:spPr>
      </p:pic>
      <p:sp>
        <p:nvSpPr>
          <p:cNvPr id="3" name="Rettangolo 2"/>
          <p:cNvSpPr/>
          <p:nvPr/>
        </p:nvSpPr>
        <p:spPr>
          <a:xfrm>
            <a:off x="4970631" y="6319259"/>
            <a:ext cx="4014929" cy="369332"/>
          </a:xfrm>
          <a:prstGeom prst="rect">
            <a:avLst/>
          </a:prstGeom>
        </p:spPr>
        <p:txBody>
          <a:bodyPr wrap="none">
            <a:spAutoFit/>
          </a:bodyPr>
          <a:lstStyle/>
          <a:p>
            <a:r>
              <a:rPr lang="en-US" dirty="0"/>
              <a:t>Am J Public Health. 2017;107:791–793</a:t>
            </a:r>
            <a:endParaRPr lang="it-IT" dirty="0"/>
          </a:p>
        </p:txBody>
      </p:sp>
      <p:pic>
        <p:nvPicPr>
          <p:cNvPr id="4" name="Immagine 3">
            <a:extLst>
              <a:ext uri="{FF2B5EF4-FFF2-40B4-BE49-F238E27FC236}">
                <a16:creationId xmlns:a16="http://schemas.microsoft.com/office/drawing/2014/main" id="{FD62E4B3-90AC-6E41-8DA3-4D77485077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0739" y="1663700"/>
            <a:ext cx="6570579" cy="4393823"/>
          </a:xfrm>
          <a:prstGeom prst="rect">
            <a:avLst/>
          </a:prstGeom>
        </p:spPr>
      </p:pic>
      <p:pic>
        <p:nvPicPr>
          <p:cNvPr id="5" name="Immagine 4">
            <a:extLst>
              <a:ext uri="{FF2B5EF4-FFF2-40B4-BE49-F238E27FC236}">
                <a16:creationId xmlns:a16="http://schemas.microsoft.com/office/drawing/2014/main" id="{FBF68ACB-518B-9746-8A27-A85A5F8D7740}"/>
              </a:ext>
            </a:extLst>
          </p:cNvPr>
          <p:cNvPicPr>
            <a:picLocks noChangeAspect="1"/>
          </p:cNvPicPr>
          <p:nvPr/>
        </p:nvPicPr>
        <p:blipFill>
          <a:blip r:embed="rId4"/>
          <a:stretch>
            <a:fillRect/>
          </a:stretch>
        </p:blipFill>
        <p:spPr>
          <a:xfrm>
            <a:off x="609600" y="2622550"/>
            <a:ext cx="7924800" cy="1612900"/>
          </a:xfrm>
          <a:prstGeom prst="rect">
            <a:avLst/>
          </a:prstGeom>
        </p:spPr>
      </p:pic>
    </p:spTree>
    <p:extLst>
      <p:ext uri="{BB962C8B-B14F-4D97-AF65-F5344CB8AC3E}">
        <p14:creationId xmlns:p14="http://schemas.microsoft.com/office/powerpoint/2010/main" val="108908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http://www.spazioasperger.it/imgs/grown.jpg"/>
          <p:cNvPicPr/>
          <p:nvPr/>
        </p:nvPicPr>
        <p:blipFill>
          <a:blip r:embed="rId2">
            <a:extLst>
              <a:ext uri="{28A0092B-C50C-407E-A947-70E740481C1C}">
                <a14:useLocalDpi xmlns:a14="http://schemas.microsoft.com/office/drawing/2010/main"/>
              </a:ext>
            </a:extLst>
          </a:blip>
          <a:srcRect/>
          <a:stretch>
            <a:fillRect/>
          </a:stretch>
        </p:blipFill>
        <p:spPr bwMode="auto">
          <a:xfrm>
            <a:off x="-53519" y="-94256"/>
            <a:ext cx="9144000" cy="6858000"/>
          </a:xfrm>
          <a:prstGeom prst="rect">
            <a:avLst/>
          </a:prstGeom>
          <a:noFill/>
          <a:ln>
            <a:noFill/>
          </a:ln>
        </p:spPr>
      </p:pic>
      <p:pic>
        <p:nvPicPr>
          <p:cNvPr id="3" name="Immagine 2" descr="bersagli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3811" y="1"/>
            <a:ext cx="1210189" cy="1613586"/>
          </a:xfrm>
          <a:prstGeom prst="rect">
            <a:avLst/>
          </a:prstGeom>
        </p:spPr>
      </p:pic>
      <p:sp>
        <p:nvSpPr>
          <p:cNvPr id="2" name="CasellaDiTesto 1"/>
          <p:cNvSpPr txBox="1"/>
          <p:nvPr/>
        </p:nvSpPr>
        <p:spPr>
          <a:xfrm>
            <a:off x="3144898" y="4941828"/>
            <a:ext cx="1607576" cy="369332"/>
          </a:xfrm>
          <a:prstGeom prst="rect">
            <a:avLst/>
          </a:prstGeom>
          <a:solidFill>
            <a:schemeClr val="accent3">
              <a:lumMod val="40000"/>
              <a:lumOff val="60000"/>
            </a:schemeClr>
          </a:solidFill>
        </p:spPr>
        <p:txBody>
          <a:bodyPr wrap="square" rtlCol="0">
            <a:spAutoFit/>
          </a:bodyPr>
          <a:lstStyle/>
          <a:p>
            <a:r>
              <a:rPr lang="it-IT" dirty="0"/>
              <a:t>DIAGNOSI</a:t>
            </a:r>
          </a:p>
        </p:txBody>
      </p:sp>
      <p:sp>
        <p:nvSpPr>
          <p:cNvPr id="6" name="CasellaDiTesto 5"/>
          <p:cNvSpPr txBox="1"/>
          <p:nvPr/>
        </p:nvSpPr>
        <p:spPr>
          <a:xfrm>
            <a:off x="85875" y="13419"/>
            <a:ext cx="5427579" cy="584776"/>
          </a:xfrm>
          <a:prstGeom prst="rect">
            <a:avLst/>
          </a:prstGeom>
          <a:solidFill>
            <a:srgbClr val="FEFFD5"/>
          </a:solidFill>
          <a:ln>
            <a:solidFill>
              <a:srgbClr val="FFFF00"/>
            </a:solidFill>
          </a:ln>
          <a:effectLst>
            <a:glow rad="139700">
              <a:schemeClr val="accent3">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3200" dirty="0">
                <a:ln w="11430"/>
                <a:solidFill>
                  <a:srgbClr val="FF0000"/>
                </a:solidFill>
                <a:effectLst>
                  <a:outerShdw blurRad="50800" dist="39000" dir="5460000" algn="tl">
                    <a:srgbClr val="000000">
                      <a:alpha val="38000"/>
                    </a:srgbClr>
                  </a:outerShdw>
                </a:effectLst>
                <a:latin typeface="Arial"/>
                <a:cs typeface="Arial"/>
              </a:rPr>
              <a:t>Prima è, meglio è…</a:t>
            </a:r>
          </a:p>
        </p:txBody>
      </p:sp>
      <p:sp>
        <p:nvSpPr>
          <p:cNvPr id="8" name="CasellaDiTesto 7"/>
          <p:cNvSpPr txBox="1"/>
          <p:nvPr/>
        </p:nvSpPr>
        <p:spPr>
          <a:xfrm>
            <a:off x="4305217" y="5956723"/>
            <a:ext cx="4665578" cy="584776"/>
          </a:xfrm>
          <a:prstGeom prst="rect">
            <a:avLst/>
          </a:prstGeom>
          <a:solidFill>
            <a:srgbClr val="FEFFD5"/>
          </a:solidFill>
          <a:ln>
            <a:solidFill>
              <a:srgbClr val="FFFF00"/>
            </a:solidFill>
          </a:ln>
          <a:effectLst>
            <a:glow rad="139700">
              <a:schemeClr val="accent3">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3200" dirty="0">
                <a:ln w="11430"/>
                <a:solidFill>
                  <a:srgbClr val="FF0000"/>
                </a:solidFill>
                <a:effectLst>
                  <a:outerShdw blurRad="50800" dist="39000" dir="5460000" algn="tl">
                    <a:srgbClr val="000000">
                      <a:alpha val="38000"/>
                    </a:srgbClr>
                  </a:outerShdw>
                </a:effectLst>
                <a:latin typeface="Arial"/>
                <a:cs typeface="Arial"/>
              </a:rPr>
              <a:t>… non è mai troppo tardi</a:t>
            </a:r>
          </a:p>
        </p:txBody>
      </p:sp>
      <p:pic>
        <p:nvPicPr>
          <p:cNvPr id="9" name="Immagine 8"/>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995240" y="3761988"/>
            <a:ext cx="966757" cy="966757"/>
          </a:xfrm>
          <a:prstGeom prst="rect">
            <a:avLst/>
          </a:prstGeom>
        </p:spPr>
      </p:pic>
      <p:cxnSp>
        <p:nvCxnSpPr>
          <p:cNvPr id="10" name="Connettore 1 9"/>
          <p:cNvCxnSpPr/>
          <p:nvPr/>
        </p:nvCxnSpPr>
        <p:spPr>
          <a:xfrm>
            <a:off x="3144897" y="3930391"/>
            <a:ext cx="88015" cy="878656"/>
          </a:xfrm>
          <a:prstGeom prst="line">
            <a:avLst/>
          </a:prstGeom>
          <a:ln>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11" name="Immagin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1284460" y="3741007"/>
            <a:ext cx="1764616" cy="1173610"/>
          </a:xfrm>
          <a:prstGeom prst="rect">
            <a:avLst/>
          </a:prstGeom>
        </p:spPr>
      </p:pic>
      <p:pic>
        <p:nvPicPr>
          <p:cNvPr id="12" name="Immagin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85875" y="3430860"/>
            <a:ext cx="1360152" cy="1360152"/>
          </a:xfrm>
          <a:prstGeom prst="rect">
            <a:avLst/>
          </a:prstGeom>
        </p:spPr>
      </p:pic>
      <p:pic>
        <p:nvPicPr>
          <p:cNvPr id="13" name="Immagine 12"/>
          <p:cNvPicPr>
            <a:picLocks noChangeAspect="1"/>
          </p:cNvPicPr>
          <p:nvPr/>
        </p:nvPicPr>
        <p:blipFill>
          <a:blip r:embed="rId4">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145396" y="2048392"/>
            <a:ext cx="966757" cy="966757"/>
          </a:xfrm>
          <a:prstGeom prst="rect">
            <a:avLst/>
          </a:prstGeom>
        </p:spPr>
      </p:pic>
      <p:cxnSp>
        <p:nvCxnSpPr>
          <p:cNvPr id="14" name="Connettore 1 13"/>
          <p:cNvCxnSpPr/>
          <p:nvPr/>
        </p:nvCxnSpPr>
        <p:spPr>
          <a:xfrm>
            <a:off x="1295053" y="2216795"/>
            <a:ext cx="88015" cy="878656"/>
          </a:xfrm>
          <a:prstGeom prst="line">
            <a:avLst/>
          </a:prstGeom>
          <a:ln>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15" name="Picture 2">
            <a:hlinkClick r:id="rId9"/>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06067" y="4791012"/>
            <a:ext cx="1806086" cy="1458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 name="Immagine 6"/>
          <p:cNvPicPr>
            <a:picLocks noChangeAspect="1"/>
          </p:cNvPicPr>
          <p:nvPr/>
        </p:nvPicPr>
        <p:blipFill>
          <a:blip r:embed="rId11"/>
          <a:stretch>
            <a:fillRect/>
          </a:stretch>
        </p:blipFill>
        <p:spPr>
          <a:xfrm>
            <a:off x="3961997" y="1243758"/>
            <a:ext cx="3839411" cy="2212994"/>
          </a:xfrm>
          <a:prstGeom prst="rect">
            <a:avLst/>
          </a:prstGeom>
        </p:spPr>
      </p:pic>
      <p:sp>
        <p:nvSpPr>
          <p:cNvPr id="16" name="CasellaDiTesto 15">
            <a:extLst>
              <a:ext uri="{FF2B5EF4-FFF2-40B4-BE49-F238E27FC236}">
                <a16:creationId xmlns:a16="http://schemas.microsoft.com/office/drawing/2014/main" id="{1C3928D3-1761-BF40-ABAF-D1B2B26314DB}"/>
              </a:ext>
            </a:extLst>
          </p:cNvPr>
          <p:cNvSpPr txBox="1"/>
          <p:nvPr/>
        </p:nvSpPr>
        <p:spPr>
          <a:xfrm>
            <a:off x="4518481" y="3561347"/>
            <a:ext cx="2748593" cy="646331"/>
          </a:xfrm>
          <a:prstGeom prst="rect">
            <a:avLst/>
          </a:prstGeom>
          <a:solidFill>
            <a:schemeClr val="accent3">
              <a:lumMod val="40000"/>
              <a:lumOff val="60000"/>
            </a:schemeClr>
          </a:solidFill>
        </p:spPr>
        <p:txBody>
          <a:bodyPr wrap="square" rtlCol="0">
            <a:spAutoFit/>
          </a:bodyPr>
          <a:lstStyle/>
          <a:p>
            <a:r>
              <a:rPr lang="it-IT" dirty="0"/>
              <a:t>Valutazione funzionale</a:t>
            </a:r>
          </a:p>
          <a:p>
            <a:r>
              <a:rPr lang="it-IT" dirty="0"/>
              <a:t>Intervento psicoeducativo</a:t>
            </a:r>
          </a:p>
        </p:txBody>
      </p:sp>
      <p:pic>
        <p:nvPicPr>
          <p:cNvPr id="17" name="Immagine 16">
            <a:extLst>
              <a:ext uri="{FF2B5EF4-FFF2-40B4-BE49-F238E27FC236}">
                <a16:creationId xmlns:a16="http://schemas.microsoft.com/office/drawing/2014/main" id="{8D63AD6E-CCEE-4149-A66A-07585D3A6AEE}"/>
              </a:ext>
            </a:extLst>
          </p:cNvPr>
          <p:cNvPicPr>
            <a:picLocks noChangeAspect="1"/>
          </p:cNvPicPr>
          <p:nvPr/>
        </p:nvPicPr>
        <p:blipFill>
          <a:blip r:embed="rId12"/>
          <a:stretch>
            <a:fillRect/>
          </a:stretch>
        </p:blipFill>
        <p:spPr>
          <a:xfrm>
            <a:off x="6806720" y="4269733"/>
            <a:ext cx="2159001" cy="1613586"/>
          </a:xfrm>
          <a:prstGeom prst="rect">
            <a:avLst/>
          </a:prstGeom>
        </p:spPr>
      </p:pic>
    </p:spTree>
    <p:extLst>
      <p:ext uri="{BB962C8B-B14F-4D97-AF65-F5344CB8AC3E}">
        <p14:creationId xmlns:p14="http://schemas.microsoft.com/office/powerpoint/2010/main" val="347807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linds(horizontal)">
                                      <p:cBhvr>
                                        <p:cTn id="33" dur="500"/>
                                        <p:tgtEl>
                                          <p:spTgt spid="11"/>
                                        </p:tgtEl>
                                      </p:cBhvr>
                                    </p:animEffect>
                                  </p:childTnLst>
                                </p:cTn>
                              </p:par>
                              <p:par>
                                <p:cTn id="34" presetID="3" presetClass="entr" presetSubtype="1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linds(horizontal)">
                                      <p:cBhvr>
                                        <p:cTn id="36" dur="500"/>
                                        <p:tgtEl>
                                          <p:spTgt spid="12"/>
                                        </p:tgtEl>
                                      </p:cBhvr>
                                    </p:animEffect>
                                  </p:childTnLst>
                                </p:cTn>
                              </p:par>
                              <p:par>
                                <p:cTn id="37" presetID="3" presetClass="entr" presetSubtype="1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linds(horizontal)">
                                      <p:cBhvr>
                                        <p:cTn id="39" dur="500"/>
                                        <p:tgtEl>
                                          <p:spTgt spid="13"/>
                                        </p:tgtEl>
                                      </p:cBhvr>
                                    </p:animEffect>
                                  </p:childTnLst>
                                </p:cTn>
                              </p:par>
                              <p:par>
                                <p:cTn id="40" presetID="3" presetClass="entr" presetSubtype="1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linds(horizontal)">
                                      <p:cBhvr>
                                        <p:cTn id="42" dur="500"/>
                                        <p:tgtEl>
                                          <p:spTgt spid="14"/>
                                        </p:tgtEl>
                                      </p:cBhvr>
                                    </p:animEffect>
                                  </p:childTnLst>
                                </p:cTn>
                              </p:par>
                              <p:par>
                                <p:cTn id="43" presetID="3" presetClass="entr" presetSubtype="1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linds(horizontal)">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linds(horizont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linds(horizontal)">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32105" y="-14861"/>
            <a:ext cx="9176105" cy="6858000"/>
          </a:xfrm>
          <a:prstGeom prst="rect">
            <a:avLst/>
          </a:prstGeom>
        </p:spPr>
      </p:pic>
      <p:sp>
        <p:nvSpPr>
          <p:cNvPr id="2" name="Titolo 1"/>
          <p:cNvSpPr>
            <a:spLocks noGrp="1"/>
          </p:cNvSpPr>
          <p:nvPr>
            <p:ph type="title"/>
          </p:nvPr>
        </p:nvSpPr>
        <p:spPr>
          <a:xfrm>
            <a:off x="159324" y="3301621"/>
            <a:ext cx="4512621" cy="1143000"/>
          </a:xfrm>
        </p:spPr>
        <p:txBody>
          <a:bodyPr/>
          <a:lstStyle/>
          <a:p>
            <a:r>
              <a:rPr lang="it-IT" sz="4400" dirty="0">
                <a:solidFill>
                  <a:srgbClr val="000090"/>
                </a:solidFill>
              </a:rPr>
              <a:t>Approccio </a:t>
            </a:r>
            <a:br>
              <a:rPr lang="it-IT" sz="4400" dirty="0">
                <a:solidFill>
                  <a:srgbClr val="000090"/>
                </a:solidFill>
              </a:rPr>
            </a:br>
            <a:r>
              <a:rPr lang="it-IT" sz="4400" dirty="0">
                <a:solidFill>
                  <a:srgbClr val="000090"/>
                </a:solidFill>
              </a:rPr>
              <a:t>multidisciplinare</a:t>
            </a:r>
          </a:p>
        </p:txBody>
      </p:sp>
      <p:sp>
        <p:nvSpPr>
          <p:cNvPr id="5" name="CasellaDiTesto 4">
            <a:extLst>
              <a:ext uri="{FF2B5EF4-FFF2-40B4-BE49-F238E27FC236}">
                <a16:creationId xmlns:a16="http://schemas.microsoft.com/office/drawing/2014/main" id="{05772DA2-BA2B-9547-B91E-64D962E0BB21}"/>
              </a:ext>
            </a:extLst>
          </p:cNvPr>
          <p:cNvSpPr txBox="1"/>
          <p:nvPr/>
        </p:nvSpPr>
        <p:spPr>
          <a:xfrm>
            <a:off x="688527" y="5029200"/>
            <a:ext cx="7734840" cy="1477328"/>
          </a:xfrm>
          <a:prstGeom prst="rect">
            <a:avLst/>
          </a:prstGeom>
          <a:solidFill>
            <a:srgbClr val="ECFFAD"/>
          </a:solidFill>
        </p:spPr>
        <p:txBody>
          <a:bodyPr wrap="square" rtlCol="0">
            <a:spAutoFit/>
          </a:bodyPr>
          <a:lstStyle/>
          <a:p>
            <a:r>
              <a:rPr lang="it-IT" dirty="0">
                <a:latin typeface="Arial" panose="020B0604020202020204" pitchFamily="34" charset="0"/>
                <a:cs typeface="Arial" panose="020B0604020202020204" pitchFamily="34" charset="0"/>
              </a:rPr>
              <a:t>Sta bene in questo periodo? Ha assunto recenti terapie antibiotiche? I comportamenti problema si verificano preferibilmente in alcune ore della giornata, prima o dopo i pasti? Sono state osservate associazioni dei disturbi – attenzione, iperattività, aggressività </a:t>
            </a:r>
            <a:r>
              <a:rPr lang="it-IT" dirty="0" err="1">
                <a:latin typeface="Arial" panose="020B0604020202020204" pitchFamily="34" charset="0"/>
                <a:cs typeface="Arial" panose="020B0604020202020204" pitchFamily="34" charset="0"/>
              </a:rPr>
              <a:t>ecc</a:t>
            </a:r>
            <a:r>
              <a:rPr lang="it-IT" dirty="0">
                <a:latin typeface="Arial" panose="020B0604020202020204" pitchFamily="34" charset="0"/>
                <a:cs typeface="Arial" panose="020B0604020202020204" pitchFamily="34" charset="0"/>
              </a:rPr>
              <a:t> – con l’assunzione di particolari cibi o bevande?</a:t>
            </a:r>
          </a:p>
        </p:txBody>
      </p:sp>
    </p:spTree>
    <p:extLst>
      <p:ext uri="{BB962C8B-B14F-4D97-AF65-F5344CB8AC3E}">
        <p14:creationId xmlns:p14="http://schemas.microsoft.com/office/powerpoint/2010/main" val="3927793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6519" y="2518932"/>
            <a:ext cx="7180373" cy="1902802"/>
          </a:xfrm>
        </p:spPr>
        <p:txBody>
          <a:bodyPr/>
          <a:lstStyle/>
          <a:p>
            <a:pPr algn="l"/>
            <a:r>
              <a:rPr lang="it-IT" dirty="0"/>
              <a:t>II parte: lo studente con autismo</a:t>
            </a:r>
            <a:br>
              <a:rPr lang="it-IT" dirty="0"/>
            </a:br>
            <a:br>
              <a:rPr lang="it-IT" sz="4400" dirty="0"/>
            </a:br>
            <a:r>
              <a:rPr lang="it-IT" sz="4400" dirty="0"/>
              <a:t>alcune riflessioni sugli obiettivi del percorso educativo e didattico </a:t>
            </a:r>
          </a:p>
        </p:txBody>
      </p:sp>
    </p:spTree>
    <p:extLst>
      <p:ext uri="{BB962C8B-B14F-4D97-AF65-F5344CB8AC3E}">
        <p14:creationId xmlns:p14="http://schemas.microsoft.com/office/powerpoint/2010/main" val="3955245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23720" y="564660"/>
            <a:ext cx="6237164" cy="1143000"/>
          </a:xfrm>
        </p:spPr>
        <p:txBody>
          <a:bodyPr/>
          <a:lstStyle/>
          <a:p>
            <a:r>
              <a:rPr lang="it-IT" sz="5400" dirty="0"/>
              <a:t>Obiettivo</a:t>
            </a:r>
          </a:p>
        </p:txBody>
      </p:sp>
      <p:sp>
        <p:nvSpPr>
          <p:cNvPr id="3" name="Segnaposto contenuto 2"/>
          <p:cNvSpPr>
            <a:spLocks noGrp="1"/>
          </p:cNvSpPr>
          <p:nvPr>
            <p:ph idx="1"/>
          </p:nvPr>
        </p:nvSpPr>
        <p:spPr>
          <a:xfrm>
            <a:off x="142471" y="3251661"/>
            <a:ext cx="8544329" cy="963705"/>
          </a:xfrm>
        </p:spPr>
        <p:txBody>
          <a:bodyPr>
            <a:noAutofit/>
          </a:bodyPr>
          <a:lstStyle/>
          <a:p>
            <a:pPr marL="0" indent="0" algn="ctr">
              <a:buNone/>
            </a:pPr>
            <a:r>
              <a:rPr lang="it-IT" sz="2800" dirty="0"/>
              <a:t>Individuare metodi e strumenti per ottimizzare l’efficacia del percorso didattico ed educativo</a:t>
            </a:r>
          </a:p>
        </p:txBody>
      </p:sp>
      <p:pic>
        <p:nvPicPr>
          <p:cNvPr id="4" name="Immagine 3" descr="bersaglio.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56590" y="345141"/>
            <a:ext cx="2027011" cy="2702681"/>
          </a:xfrm>
          <a:prstGeom prst="rect">
            <a:avLst/>
          </a:prstGeom>
        </p:spPr>
      </p:pic>
      <p:sp>
        <p:nvSpPr>
          <p:cNvPr id="5" name="CasellaDiTesto 4"/>
          <p:cNvSpPr txBox="1"/>
          <p:nvPr/>
        </p:nvSpPr>
        <p:spPr>
          <a:xfrm>
            <a:off x="457200" y="4751011"/>
            <a:ext cx="7762976" cy="1384995"/>
          </a:xfrm>
          <a:prstGeom prst="rect">
            <a:avLst/>
          </a:prstGeom>
          <a:noFill/>
        </p:spPr>
        <p:txBody>
          <a:bodyPr wrap="square" rtlCol="0">
            <a:spAutoFit/>
          </a:bodyPr>
          <a:lstStyle/>
          <a:p>
            <a:pPr algn="ctr"/>
            <a:r>
              <a:rPr lang="it-IT" sz="2800" dirty="0">
                <a:solidFill>
                  <a:srgbClr val="FF6600"/>
                </a:solidFill>
              </a:rPr>
              <a:t>=  favorire il raggiungimento del massimo benessere possibile per ogni studente (PROGETTO DI VITA)</a:t>
            </a:r>
          </a:p>
        </p:txBody>
      </p:sp>
    </p:spTree>
    <p:extLst>
      <p:ext uri="{BB962C8B-B14F-4D97-AF65-F5344CB8AC3E}">
        <p14:creationId xmlns:p14="http://schemas.microsoft.com/office/powerpoint/2010/main" val="956096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alpha val="46000"/>
              </a:srgbClr>
            </a:gs>
            <a:gs pos="100000">
              <a:schemeClr val="accent6">
                <a:lumMod val="75000"/>
                <a:alpha val="46000"/>
              </a:schemeClr>
            </a:gs>
            <a:gs pos="50000">
              <a:srgbClr val="0000FF">
                <a:alpha val="46000"/>
              </a:srgb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 name="Segnaposto immagine 4"/>
          <p:cNvPicPr>
            <a:picLocks noChangeAspect="1"/>
          </p:cNvPicPr>
          <p:nvPr/>
        </p:nvPicPr>
        <p:blipFill>
          <a:blip r:embed="rId2"/>
          <a:srcRect/>
          <a:stretch>
            <a:fillRect/>
          </a:stretch>
        </p:blipFill>
        <p:spPr>
          <a:xfrm>
            <a:off x="194356" y="2090198"/>
            <a:ext cx="2702426" cy="2702426"/>
          </a:xfrm>
          <a:prstGeom prst="ellipse">
            <a:avLst/>
          </a:prstGeom>
        </p:spPr>
      </p:pic>
      <p:pic>
        <p:nvPicPr>
          <p:cNvPr id="5" name="Segnaposto immagine 4"/>
          <p:cNvPicPr>
            <a:picLocks noChangeAspect="1"/>
          </p:cNvPicPr>
          <p:nvPr/>
        </p:nvPicPr>
        <p:blipFill rotWithShape="1">
          <a:blip r:embed="rId3" cstate="screen">
            <a:extLst>
              <a:ext uri="{28A0092B-C50C-407E-A947-70E740481C1C}">
                <a14:useLocalDpi xmlns:a14="http://schemas.microsoft.com/office/drawing/2010/main"/>
              </a:ext>
            </a:extLst>
          </a:blip>
          <a:srcRect l="3045" r="8243"/>
          <a:stretch/>
        </p:blipFill>
        <p:spPr>
          <a:xfrm>
            <a:off x="3372814" y="4404313"/>
            <a:ext cx="2352824" cy="2453687"/>
          </a:xfrm>
          <a:prstGeom prst="ellipse">
            <a:avLst/>
          </a:prstGeom>
        </p:spPr>
      </p:pic>
      <p:pic>
        <p:nvPicPr>
          <p:cNvPr id="6" name="Segnaposto immagine 4"/>
          <p:cNvPicPr>
            <a:picLocks noChangeAspect="1"/>
          </p:cNvPicPr>
          <p:nvPr/>
        </p:nvPicPr>
        <p:blipFill rotWithShape="1">
          <a:blip r:embed="rId4" cstate="screen">
            <a:extLst>
              <a:ext uri="{28A0092B-C50C-407E-A947-70E740481C1C}">
                <a14:useLocalDpi xmlns:a14="http://schemas.microsoft.com/office/drawing/2010/main"/>
              </a:ext>
            </a:extLst>
          </a:blip>
          <a:srcRect l="4732" r="9113"/>
          <a:stretch/>
        </p:blipFill>
        <p:spPr>
          <a:xfrm>
            <a:off x="3265226" y="0"/>
            <a:ext cx="2317813" cy="2199958"/>
          </a:xfrm>
          <a:prstGeom prst="ellipse">
            <a:avLst/>
          </a:prstGeom>
        </p:spPr>
      </p:pic>
      <p:pic>
        <p:nvPicPr>
          <p:cNvPr id="7" name="Segnaposto immagin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344316" y="2199958"/>
            <a:ext cx="2416690" cy="2416690"/>
          </a:xfrm>
          <a:prstGeom prst="ellipse">
            <a:avLst/>
          </a:prstGeom>
        </p:spPr>
      </p:pic>
      <p:pic>
        <p:nvPicPr>
          <p:cNvPr id="10" name="Immagin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37886" y="2528817"/>
            <a:ext cx="3049716" cy="1710700"/>
          </a:xfrm>
          <a:prstGeom prst="rect">
            <a:avLst/>
          </a:prstGeom>
        </p:spPr>
      </p:pic>
    </p:spTree>
    <p:extLst>
      <p:ext uri="{BB962C8B-B14F-4D97-AF65-F5344CB8AC3E}">
        <p14:creationId xmlns:p14="http://schemas.microsoft.com/office/powerpoint/2010/main" val="106772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E:\images-1.jpg"/>
          <p:cNvPicPr>
            <a:picLocks noChangeAspect="1" noChangeArrowheads="1"/>
          </p:cNvPicPr>
          <p:nvPr/>
        </p:nvPicPr>
        <p:blipFill>
          <a:blip r:embed="rId3"/>
          <a:srcRect/>
          <a:stretch>
            <a:fillRect/>
          </a:stretch>
        </p:blipFill>
        <p:spPr bwMode="auto">
          <a:xfrm>
            <a:off x="0" y="0"/>
            <a:ext cx="9143999" cy="6932130"/>
          </a:xfrm>
          <a:prstGeom prst="rect">
            <a:avLst/>
          </a:prstGeom>
          <a:noFill/>
        </p:spPr>
      </p:pic>
      <p:sp>
        <p:nvSpPr>
          <p:cNvPr id="4" name="CasellaDiTesto 3"/>
          <p:cNvSpPr txBox="1"/>
          <p:nvPr/>
        </p:nvSpPr>
        <p:spPr>
          <a:xfrm>
            <a:off x="5243231" y="1273791"/>
            <a:ext cx="3464860" cy="523220"/>
          </a:xfrm>
          <a:prstGeom prst="rect">
            <a:avLst/>
          </a:prstGeom>
          <a:noFill/>
        </p:spPr>
        <p:txBody>
          <a:bodyPr wrap="square" rtlCol="0">
            <a:spAutoFit/>
          </a:bodyPr>
          <a:lstStyle/>
          <a:p>
            <a:pPr algn="ctr"/>
            <a:r>
              <a:rPr lang="it-IT" sz="2800" dirty="0">
                <a:solidFill>
                  <a:srgbClr val="FFFF00"/>
                </a:solidFill>
              </a:rPr>
              <a:t>QI normale o elevato</a:t>
            </a:r>
          </a:p>
        </p:txBody>
      </p:sp>
      <p:sp>
        <p:nvSpPr>
          <p:cNvPr id="5" name="CasellaDiTesto 4"/>
          <p:cNvSpPr txBox="1"/>
          <p:nvPr/>
        </p:nvSpPr>
        <p:spPr>
          <a:xfrm>
            <a:off x="204821" y="1089438"/>
            <a:ext cx="3002475" cy="954107"/>
          </a:xfrm>
          <a:prstGeom prst="rect">
            <a:avLst/>
          </a:prstGeom>
          <a:noFill/>
        </p:spPr>
        <p:txBody>
          <a:bodyPr wrap="square" rtlCol="0">
            <a:spAutoFit/>
          </a:bodyPr>
          <a:lstStyle/>
          <a:p>
            <a:pPr algn="ctr"/>
            <a:r>
              <a:rPr lang="it-IT" sz="2800" dirty="0">
                <a:solidFill>
                  <a:srgbClr val="FFFF00"/>
                </a:solidFill>
              </a:rPr>
              <a:t>Grave disabilità intellettiva</a:t>
            </a:r>
          </a:p>
        </p:txBody>
      </p:sp>
      <p:sp>
        <p:nvSpPr>
          <p:cNvPr id="6" name="Freccia a destra 6"/>
          <p:cNvSpPr/>
          <p:nvPr/>
        </p:nvSpPr>
        <p:spPr>
          <a:xfrm>
            <a:off x="3385804" y="1439821"/>
            <a:ext cx="1714512" cy="35719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endParaRPr>
          </a:p>
        </p:txBody>
      </p:sp>
      <p:sp>
        <p:nvSpPr>
          <p:cNvPr id="8" name="Titolo 3"/>
          <p:cNvSpPr>
            <a:spLocks noGrp="1"/>
          </p:cNvSpPr>
          <p:nvPr>
            <p:ph type="title"/>
          </p:nvPr>
        </p:nvSpPr>
        <p:spPr>
          <a:xfrm>
            <a:off x="204821" y="-74131"/>
            <a:ext cx="8826478" cy="946407"/>
          </a:xfrm>
          <a:noFill/>
        </p:spPr>
        <p:txBody>
          <a:bodyPr>
            <a:noAutofit/>
          </a:bodyPr>
          <a:lstStyle/>
          <a:p>
            <a:r>
              <a:rPr lang="it-IT" sz="2800" b="1" dirty="0">
                <a:solidFill>
                  <a:srgbClr val="FFFFFF"/>
                </a:solidFill>
                <a:cs typeface="Chalkduster"/>
              </a:rPr>
              <a:t>DISTURBO DELLO SPETTRO AUTISTICO (ASD)</a:t>
            </a:r>
            <a:endParaRPr lang="it-IT" sz="2000" b="1" dirty="0">
              <a:solidFill>
                <a:srgbClr val="FFFFFF"/>
              </a:solidFill>
              <a:cs typeface="Chalkduster"/>
            </a:endParaRPr>
          </a:p>
        </p:txBody>
      </p:sp>
      <p:sp>
        <p:nvSpPr>
          <p:cNvPr id="9" name="CasellaDiTesto 8"/>
          <p:cNvSpPr txBox="1"/>
          <p:nvPr/>
        </p:nvSpPr>
        <p:spPr>
          <a:xfrm>
            <a:off x="7127875" y="5349875"/>
            <a:ext cx="184666" cy="369332"/>
          </a:xfrm>
          <a:prstGeom prst="rect">
            <a:avLst/>
          </a:prstGeom>
          <a:noFill/>
        </p:spPr>
        <p:txBody>
          <a:bodyPr wrap="none" rtlCol="0">
            <a:spAutoFit/>
          </a:bodyPr>
          <a:lstStyle/>
          <a:p>
            <a:endParaRPr lang="it-IT" dirty="0"/>
          </a:p>
        </p:txBody>
      </p:sp>
      <p:sp>
        <p:nvSpPr>
          <p:cNvPr id="10" name="CasellaDiTesto 9"/>
          <p:cNvSpPr txBox="1"/>
          <p:nvPr/>
        </p:nvSpPr>
        <p:spPr>
          <a:xfrm>
            <a:off x="525983" y="2582203"/>
            <a:ext cx="2262734" cy="830997"/>
          </a:xfrm>
          <a:prstGeom prst="rect">
            <a:avLst/>
          </a:prstGeom>
          <a:noFill/>
        </p:spPr>
        <p:txBody>
          <a:bodyPr wrap="square" rtlCol="0">
            <a:spAutoFit/>
          </a:bodyPr>
          <a:lstStyle/>
          <a:p>
            <a:pPr algn="ctr"/>
            <a:r>
              <a:rPr lang="it-IT" sz="2400" b="1" dirty="0">
                <a:solidFill>
                  <a:srgbClr val="FFFFFF"/>
                </a:solidFill>
              </a:rPr>
              <a:t>AUTISMO CLASSICO</a:t>
            </a:r>
          </a:p>
        </p:txBody>
      </p:sp>
      <p:sp>
        <p:nvSpPr>
          <p:cNvPr id="11" name="CasellaDiTesto 10"/>
          <p:cNvSpPr txBox="1"/>
          <p:nvPr/>
        </p:nvSpPr>
        <p:spPr>
          <a:xfrm>
            <a:off x="4688891" y="2570629"/>
            <a:ext cx="4342408" cy="830997"/>
          </a:xfrm>
          <a:prstGeom prst="rect">
            <a:avLst/>
          </a:prstGeom>
          <a:noFill/>
        </p:spPr>
        <p:txBody>
          <a:bodyPr wrap="square" rtlCol="0">
            <a:spAutoFit/>
          </a:bodyPr>
          <a:lstStyle/>
          <a:p>
            <a:pPr algn="ctr"/>
            <a:r>
              <a:rPr lang="it-IT" sz="2400" b="1" dirty="0">
                <a:solidFill>
                  <a:srgbClr val="FFFFFF"/>
                </a:solidFill>
              </a:rPr>
              <a:t>HFA</a:t>
            </a:r>
          </a:p>
          <a:p>
            <a:pPr algn="ctr"/>
            <a:r>
              <a:rPr lang="it-IT" sz="2400" b="1" dirty="0">
                <a:solidFill>
                  <a:srgbClr val="FFFFFF"/>
                </a:solidFill>
              </a:rPr>
              <a:t>SINDROME DI ASPERGER</a:t>
            </a:r>
          </a:p>
        </p:txBody>
      </p:sp>
      <p:pic>
        <p:nvPicPr>
          <p:cNvPr id="12" name="Segnaposto immagine 4"/>
          <p:cNvPicPr>
            <a:picLocks noChangeAspect="1"/>
          </p:cNvPicPr>
          <p:nvPr/>
        </p:nvPicPr>
        <p:blipFill rotWithShape="1">
          <a:blip r:embed="rId4" cstate="screen">
            <a:extLst>
              <a:ext uri="{28A0092B-C50C-407E-A947-70E740481C1C}">
                <a14:useLocalDpi xmlns:a14="http://schemas.microsoft.com/office/drawing/2010/main"/>
              </a:ext>
            </a:extLst>
          </a:blip>
          <a:srcRect l="4732" r="9113"/>
          <a:stretch/>
        </p:blipFill>
        <p:spPr>
          <a:xfrm>
            <a:off x="386049" y="3765298"/>
            <a:ext cx="1511175" cy="1434335"/>
          </a:xfrm>
          <a:prstGeom prst="ellipse">
            <a:avLst/>
          </a:prstGeom>
        </p:spPr>
      </p:pic>
      <p:pic>
        <p:nvPicPr>
          <p:cNvPr id="13" name="Segnaposto immagine 4"/>
          <p:cNvPicPr>
            <a:picLocks noChangeAspect="1"/>
          </p:cNvPicPr>
          <p:nvPr/>
        </p:nvPicPr>
        <p:blipFill>
          <a:blip r:embed="rId5"/>
          <a:srcRect/>
          <a:stretch>
            <a:fillRect/>
          </a:stretch>
        </p:blipFill>
        <p:spPr>
          <a:xfrm>
            <a:off x="1797537" y="5199633"/>
            <a:ext cx="1588267" cy="1588267"/>
          </a:xfrm>
          <a:prstGeom prst="ellipse">
            <a:avLst/>
          </a:prstGeom>
        </p:spPr>
      </p:pic>
      <p:pic>
        <p:nvPicPr>
          <p:cNvPr id="14" name="Segnaposto immagine 6"/>
          <p:cNvPicPr>
            <a:picLocks noChangeAspect="1"/>
          </p:cNvPicPr>
          <p:nvPr/>
        </p:nvPicPr>
        <p:blipFill rotWithShape="1">
          <a:blip r:embed="rId6" cstate="screen">
            <a:extLst>
              <a:ext uri="{28A0092B-C50C-407E-A947-70E740481C1C}">
                <a14:useLocalDpi xmlns:a14="http://schemas.microsoft.com/office/drawing/2010/main"/>
              </a:ext>
            </a:extLst>
          </a:blip>
          <a:srcRect t="-2432"/>
          <a:stretch/>
        </p:blipFill>
        <p:spPr>
          <a:xfrm>
            <a:off x="6913585" y="3566703"/>
            <a:ext cx="1493770" cy="1493770"/>
          </a:xfrm>
          <a:prstGeom prst="ellipse">
            <a:avLst/>
          </a:prstGeom>
        </p:spPr>
      </p:pic>
      <p:pic>
        <p:nvPicPr>
          <p:cNvPr id="15" name="Segnaposto immagine 4"/>
          <p:cNvPicPr>
            <a:picLocks noChangeAspect="1"/>
          </p:cNvPicPr>
          <p:nvPr/>
        </p:nvPicPr>
        <p:blipFill rotWithShape="1">
          <a:blip r:embed="rId7" cstate="screen">
            <a:extLst>
              <a:ext uri="{28A0092B-C50C-407E-A947-70E740481C1C}">
                <a14:useLocalDpi xmlns:a14="http://schemas.microsoft.com/office/drawing/2010/main"/>
              </a:ext>
            </a:extLst>
          </a:blip>
          <a:srcRect b="-1"/>
          <a:stretch/>
        </p:blipFill>
        <p:spPr>
          <a:xfrm>
            <a:off x="5100316" y="5217154"/>
            <a:ext cx="1570746" cy="1570746"/>
          </a:xfrm>
          <a:prstGeom prst="ellipse">
            <a:avLst/>
          </a:prstGeom>
        </p:spPr>
      </p:pic>
      <p:pic>
        <p:nvPicPr>
          <p:cNvPr id="16" name="Immagine 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041053" y="4749174"/>
            <a:ext cx="1233559" cy="790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7659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heel(1)">
                                      <p:cBhvr>
                                        <p:cTn id="2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disprassia crispiani">
            <a:hlinkClick r:id="rId2"/>
            <a:extLst>
              <a:ext uri="{FF2B5EF4-FFF2-40B4-BE49-F238E27FC236}">
                <a16:creationId xmlns:a16="http://schemas.microsoft.com/office/drawing/2014/main" id="{49102585-52B0-4040-A323-884840D3D98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861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4400" dirty="0"/>
              <a:t>A quale livello si trova la “diversità”?</a:t>
            </a:r>
          </a:p>
        </p:txBody>
      </p:sp>
      <p:sp>
        <p:nvSpPr>
          <p:cNvPr id="3" name="Segnaposto contenuto 2"/>
          <p:cNvSpPr>
            <a:spLocks noGrp="1"/>
          </p:cNvSpPr>
          <p:nvPr>
            <p:ph idx="1"/>
          </p:nvPr>
        </p:nvSpPr>
        <p:spPr>
          <a:xfrm>
            <a:off x="312477" y="2584700"/>
            <a:ext cx="5287722" cy="2392456"/>
          </a:xfrm>
        </p:spPr>
        <p:txBody>
          <a:bodyPr/>
          <a:lstStyle/>
          <a:p>
            <a:pPr marL="0" indent="0">
              <a:buNone/>
            </a:pPr>
            <a:r>
              <a:rPr lang="it-IT" dirty="0">
                <a:solidFill>
                  <a:schemeClr val="tx1"/>
                </a:solidFill>
              </a:rPr>
              <a:t>-sul piano percettivo (INPUT)</a:t>
            </a:r>
          </a:p>
          <a:p>
            <a:pPr marL="0" indent="0">
              <a:buNone/>
            </a:pPr>
            <a:r>
              <a:rPr lang="it-IT" dirty="0">
                <a:solidFill>
                  <a:schemeClr val="tx1"/>
                </a:solidFill>
              </a:rPr>
              <a:t>-sul piano cognitivo (ELABORAZIONE)</a:t>
            </a:r>
          </a:p>
          <a:p>
            <a:pPr marL="0" indent="0">
              <a:buNone/>
            </a:pPr>
            <a:r>
              <a:rPr lang="it-IT" dirty="0">
                <a:solidFill>
                  <a:schemeClr val="tx1"/>
                </a:solidFill>
              </a:rPr>
              <a:t>-sul piano emozionale (FILTRO)</a:t>
            </a:r>
          </a:p>
          <a:p>
            <a:pPr marL="0" indent="0">
              <a:buNone/>
            </a:pPr>
            <a:r>
              <a:rPr lang="it-IT" dirty="0">
                <a:solidFill>
                  <a:schemeClr val="tx1"/>
                </a:solidFill>
              </a:rPr>
              <a:t>-sul piano comportamentale (OUTPUT)</a:t>
            </a:r>
          </a:p>
        </p:txBody>
      </p:sp>
      <p:sp>
        <p:nvSpPr>
          <p:cNvPr id="4" name="CasellaDiTesto 3"/>
          <p:cNvSpPr txBox="1"/>
          <p:nvPr/>
        </p:nvSpPr>
        <p:spPr>
          <a:xfrm>
            <a:off x="359217" y="5554386"/>
            <a:ext cx="8454432" cy="830997"/>
          </a:xfrm>
          <a:prstGeom prst="rect">
            <a:avLst/>
          </a:prstGeom>
          <a:noFill/>
        </p:spPr>
        <p:txBody>
          <a:bodyPr wrap="square" rtlCol="0">
            <a:spAutoFit/>
          </a:bodyPr>
          <a:lstStyle/>
          <a:p>
            <a:pPr algn="ctr"/>
            <a:r>
              <a:rPr lang="it-IT" sz="2400" dirty="0"/>
              <a:t>Spesso alla base della fragilità di uno studente si trova un </a:t>
            </a:r>
          </a:p>
          <a:p>
            <a:pPr algn="ctr"/>
            <a:r>
              <a:rPr lang="it-IT" sz="2400" i="1" dirty="0">
                <a:solidFill>
                  <a:srgbClr val="000090"/>
                </a:solidFill>
              </a:rPr>
              <a:t>funzionamento neurobiologico “diverso”</a:t>
            </a:r>
          </a:p>
        </p:txBody>
      </p:sp>
      <p:pic>
        <p:nvPicPr>
          <p:cNvPr id="5" name="Immagin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59589" y="2781496"/>
            <a:ext cx="3354060" cy="1881417"/>
          </a:xfrm>
          <a:prstGeom prst="rect">
            <a:avLst/>
          </a:prstGeom>
        </p:spPr>
      </p:pic>
    </p:spTree>
    <p:extLst>
      <p:ext uri="{BB962C8B-B14F-4D97-AF65-F5344CB8AC3E}">
        <p14:creationId xmlns:p14="http://schemas.microsoft.com/office/powerpoint/2010/main" val="17458033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Connettore 2 15"/>
          <p:cNvCxnSpPr/>
          <p:nvPr/>
        </p:nvCxnSpPr>
        <p:spPr>
          <a:xfrm>
            <a:off x="4673955" y="5187989"/>
            <a:ext cx="1122234" cy="0"/>
          </a:xfrm>
          <a:prstGeom prst="straightConnector1">
            <a:avLst/>
          </a:prstGeom>
          <a:ln w="57150" cmpd="sng">
            <a:headEnd type="arrow"/>
            <a:tailEnd type="arrow"/>
          </a:ln>
        </p:spPr>
        <p:style>
          <a:lnRef idx="2">
            <a:schemeClr val="accent1"/>
          </a:lnRef>
          <a:fillRef idx="0">
            <a:schemeClr val="accent1"/>
          </a:fillRef>
          <a:effectRef idx="1">
            <a:schemeClr val="accent1"/>
          </a:effectRef>
          <a:fontRef idx="minor">
            <a:schemeClr val="tx1"/>
          </a:fontRef>
        </p:style>
      </p:cxnSp>
      <p:pic>
        <p:nvPicPr>
          <p:cNvPr id="11" name="Immagine 10" descr="imag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66211" y="3972655"/>
            <a:ext cx="2580480" cy="2457065"/>
          </a:xfrm>
          <a:prstGeom prst="rect">
            <a:avLst/>
          </a:prstGeom>
        </p:spPr>
      </p:pic>
      <p:sp>
        <p:nvSpPr>
          <p:cNvPr id="2" name="Titolo 1"/>
          <p:cNvSpPr>
            <a:spLocks noGrp="1"/>
          </p:cNvSpPr>
          <p:nvPr>
            <p:ph type="title"/>
          </p:nvPr>
        </p:nvSpPr>
        <p:spPr>
          <a:xfrm>
            <a:off x="457200" y="345141"/>
            <a:ext cx="6615834" cy="1143000"/>
          </a:xfrm>
        </p:spPr>
        <p:txBody>
          <a:bodyPr/>
          <a:lstStyle/>
          <a:p>
            <a:r>
              <a:rPr lang="it-IT" dirty="0"/>
              <a:t>Obiettivi: di chi e quali?</a:t>
            </a:r>
          </a:p>
        </p:txBody>
      </p:sp>
      <p:pic>
        <p:nvPicPr>
          <p:cNvPr id="4" name="Immagine 3" descr="bersagli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3034" y="0"/>
            <a:ext cx="2027011" cy="2702681"/>
          </a:xfrm>
          <a:prstGeom prst="rect">
            <a:avLst/>
          </a:prstGeom>
        </p:spPr>
      </p:pic>
      <p:sp>
        <p:nvSpPr>
          <p:cNvPr id="5" name="CasellaDiTesto 4"/>
          <p:cNvSpPr txBox="1"/>
          <p:nvPr/>
        </p:nvSpPr>
        <p:spPr>
          <a:xfrm>
            <a:off x="921043" y="3134526"/>
            <a:ext cx="7312986" cy="707886"/>
          </a:xfrm>
          <a:prstGeom prst="rect">
            <a:avLst/>
          </a:prstGeom>
          <a:noFill/>
        </p:spPr>
        <p:txBody>
          <a:bodyPr wrap="square" rtlCol="0">
            <a:spAutoFit/>
          </a:bodyPr>
          <a:lstStyle/>
          <a:p>
            <a:pPr algn="ctr"/>
            <a:r>
              <a:rPr lang="it-IT" sz="2000" dirty="0"/>
              <a:t>OBIETTIVI della realizzazione individuale</a:t>
            </a:r>
          </a:p>
          <a:p>
            <a:pPr algn="ctr"/>
            <a:r>
              <a:rPr lang="it-IT" sz="2000" dirty="0"/>
              <a:t>(caratteristiche individuali + ambiente)</a:t>
            </a:r>
          </a:p>
        </p:txBody>
      </p:sp>
      <p:sp>
        <p:nvSpPr>
          <p:cNvPr id="6" name="CasellaDiTesto 5"/>
          <p:cNvSpPr txBox="1"/>
          <p:nvPr/>
        </p:nvSpPr>
        <p:spPr>
          <a:xfrm>
            <a:off x="2141106" y="4932969"/>
            <a:ext cx="2731755" cy="400110"/>
          </a:xfrm>
          <a:prstGeom prst="rect">
            <a:avLst/>
          </a:prstGeom>
          <a:noFill/>
        </p:spPr>
        <p:txBody>
          <a:bodyPr wrap="square" rtlCol="0">
            <a:spAutoFit/>
          </a:bodyPr>
          <a:lstStyle/>
          <a:p>
            <a:r>
              <a:rPr lang="it-IT" sz="2000" dirty="0"/>
              <a:t>OBIETTIVI minimi </a:t>
            </a:r>
          </a:p>
        </p:txBody>
      </p:sp>
      <p:sp>
        <p:nvSpPr>
          <p:cNvPr id="7" name="CasellaDiTesto 6"/>
          <p:cNvSpPr txBox="1"/>
          <p:nvPr/>
        </p:nvSpPr>
        <p:spPr>
          <a:xfrm>
            <a:off x="5921611" y="4932969"/>
            <a:ext cx="2981757" cy="400110"/>
          </a:xfrm>
          <a:prstGeom prst="rect">
            <a:avLst/>
          </a:prstGeom>
          <a:noFill/>
        </p:spPr>
        <p:txBody>
          <a:bodyPr wrap="square" rtlCol="0">
            <a:spAutoFit/>
          </a:bodyPr>
          <a:lstStyle/>
          <a:p>
            <a:r>
              <a:rPr lang="it-IT" sz="2000" dirty="0"/>
              <a:t>OBIETTIVI differenziati</a:t>
            </a:r>
          </a:p>
        </p:txBody>
      </p:sp>
      <p:pic>
        <p:nvPicPr>
          <p:cNvPr id="8" name="Immagine 7"/>
          <p:cNvPicPr>
            <a:picLocks noChangeAspect="1"/>
          </p:cNvPicPr>
          <p:nvPr/>
        </p:nvPicPr>
        <p:blipFill>
          <a:blip r:embed="rId4"/>
          <a:stretch>
            <a:fillRect/>
          </a:stretch>
        </p:blipFill>
        <p:spPr>
          <a:xfrm>
            <a:off x="921043" y="2531276"/>
            <a:ext cx="1066800" cy="1206500"/>
          </a:xfrm>
          <a:prstGeom prst="rect">
            <a:avLst/>
          </a:prstGeom>
        </p:spPr>
      </p:pic>
      <p:pic>
        <p:nvPicPr>
          <p:cNvPr id="10" name="Immagine 9"/>
          <p:cNvPicPr>
            <a:picLocks noChangeAspect="1"/>
          </p:cNvPicPr>
          <p:nvPr/>
        </p:nvPicPr>
        <p:blipFill>
          <a:blip r:embed="rId5"/>
          <a:stretch>
            <a:fillRect/>
          </a:stretch>
        </p:blipFill>
        <p:spPr>
          <a:xfrm>
            <a:off x="186361" y="4394963"/>
            <a:ext cx="1801482" cy="1472365"/>
          </a:xfrm>
          <a:prstGeom prst="rect">
            <a:avLst/>
          </a:prstGeom>
        </p:spPr>
      </p:pic>
      <p:sp>
        <p:nvSpPr>
          <p:cNvPr id="12" name="Rettangolo 11"/>
          <p:cNvSpPr/>
          <p:nvPr/>
        </p:nvSpPr>
        <p:spPr>
          <a:xfrm rot="20176594">
            <a:off x="3099623" y="5104076"/>
            <a:ext cx="4030269" cy="769441"/>
          </a:xfrm>
          <a:prstGeom prst="rect">
            <a:avLst/>
          </a:prstGeom>
          <a:solidFill>
            <a:schemeClr val="accent3">
              <a:lumMod val="75000"/>
            </a:schemeClr>
          </a:solidFill>
        </p:spPr>
        <p:txBody>
          <a:bodyPr wrap="none" lIns="91440" tIns="45720" rIns="91440" bIns="45720">
            <a:spAutoFit/>
          </a:bodyPr>
          <a:lstStyle/>
          <a:p>
            <a:pPr algn="ctr"/>
            <a:r>
              <a:rPr lang="it-IT"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Progetto di vita</a:t>
            </a:r>
          </a:p>
        </p:txBody>
      </p:sp>
      <p:sp>
        <p:nvSpPr>
          <p:cNvPr id="13" name="CasellaDiTesto 12">
            <a:extLst>
              <a:ext uri="{FF2B5EF4-FFF2-40B4-BE49-F238E27FC236}">
                <a16:creationId xmlns:a16="http://schemas.microsoft.com/office/drawing/2014/main" id="{202C2C16-41B6-C748-A683-CD9039C5E730}"/>
              </a:ext>
            </a:extLst>
          </p:cNvPr>
          <p:cNvSpPr txBox="1"/>
          <p:nvPr/>
        </p:nvSpPr>
        <p:spPr>
          <a:xfrm>
            <a:off x="3852938" y="4205294"/>
            <a:ext cx="2981757" cy="400110"/>
          </a:xfrm>
          <a:prstGeom prst="rect">
            <a:avLst/>
          </a:prstGeom>
          <a:solidFill>
            <a:srgbClr val="FFFF00"/>
          </a:solidFill>
        </p:spPr>
        <p:txBody>
          <a:bodyPr wrap="square" rtlCol="0">
            <a:spAutoFit/>
          </a:bodyPr>
          <a:lstStyle/>
          <a:p>
            <a:r>
              <a:rPr lang="it-IT" sz="2000" b="1" dirty="0">
                <a:solidFill>
                  <a:srgbClr val="00B050"/>
                </a:solidFill>
              </a:rPr>
              <a:t>OBIETTIVI equipollenti</a:t>
            </a:r>
          </a:p>
        </p:txBody>
      </p:sp>
    </p:spTree>
    <p:extLst>
      <p:ext uri="{BB962C8B-B14F-4D97-AF65-F5344CB8AC3E}">
        <p14:creationId xmlns:p14="http://schemas.microsoft.com/office/powerpoint/2010/main" val="186816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linds(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linds(horizont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4294967295"/>
          </p:nvPr>
        </p:nvSpPr>
        <p:spPr>
          <a:xfrm>
            <a:off x="555605" y="1921416"/>
            <a:ext cx="8496300" cy="4440237"/>
          </a:xfrm>
        </p:spPr>
        <p:txBody>
          <a:bodyPr>
            <a:noAutofit/>
          </a:bodyPr>
          <a:lstStyle/>
          <a:p>
            <a:pPr marL="0" indent="0" algn="just">
              <a:buNone/>
            </a:pPr>
            <a:r>
              <a:rPr lang="it-IT" sz="2000" b="1" dirty="0">
                <a:solidFill>
                  <a:srgbClr val="000090"/>
                </a:solidFill>
                <a:latin typeface="Arial" panose="020B0604020202020204" pitchFamily="34" charset="0"/>
                <a:cs typeface="Arial" panose="020B0604020202020204" pitchFamily="34" charset="0"/>
              </a:rPr>
              <a:t>Per una proposta formativa individualizzata:</a:t>
            </a:r>
          </a:p>
          <a:p>
            <a:pPr marL="0" indent="0" algn="just">
              <a:buNone/>
            </a:pPr>
            <a:r>
              <a:rPr lang="it-IT" sz="2000" b="1" dirty="0">
                <a:solidFill>
                  <a:schemeClr val="accent5"/>
                </a:solidFill>
                <a:latin typeface="Arial" panose="020B0604020202020204" pitchFamily="34" charset="0"/>
                <a:cs typeface="Arial" panose="020B0604020202020204" pitchFamily="34" charset="0"/>
              </a:rPr>
              <a:t>1-rilevare la fragilità/difficoltà</a:t>
            </a:r>
            <a:r>
              <a:rPr lang="it-IT" sz="2000" dirty="0">
                <a:latin typeface="Arial" panose="020B0604020202020204" pitchFamily="34" charset="0"/>
                <a:cs typeface="Arial" panose="020B0604020202020204" pitchFamily="34" charset="0"/>
              </a:rPr>
              <a:t> (di apprendimento, emozionale, </a:t>
            </a:r>
            <a:r>
              <a:rPr lang="it-IT" sz="2000" dirty="0" err="1">
                <a:latin typeface="Arial" panose="020B0604020202020204" pitchFamily="34" charset="0"/>
                <a:cs typeface="Arial" panose="020B0604020202020204" pitchFamily="34" charset="0"/>
              </a:rPr>
              <a:t>relazional</a:t>
            </a:r>
            <a:r>
              <a:rPr lang="it-IT" sz="2000" dirty="0">
                <a:latin typeface="Arial" panose="020B0604020202020204" pitchFamily="34" charset="0"/>
                <a:cs typeface="Arial" panose="020B0604020202020204" pitchFamily="34" charset="0"/>
              </a:rPr>
              <a:t>, comportamentale) </a:t>
            </a:r>
            <a:r>
              <a:rPr lang="it-IT" sz="2000" i="1" dirty="0">
                <a:solidFill>
                  <a:schemeClr val="accent5"/>
                </a:solidFill>
                <a:latin typeface="Arial" panose="020B0604020202020204" pitchFamily="34" charset="0"/>
                <a:cs typeface="Arial" panose="020B0604020202020204" pitchFamily="34" charset="0"/>
              </a:rPr>
              <a:t>(= creare le condizioni per poterla osservare</a:t>
            </a:r>
            <a:r>
              <a:rPr lang="it-IT" sz="2000" dirty="0">
                <a:latin typeface="Arial" panose="020B0604020202020204" pitchFamily="34" charset="0"/>
                <a:cs typeface="Arial" panose="020B0604020202020204" pitchFamily="34" charset="0"/>
              </a:rPr>
              <a:t>)</a:t>
            </a:r>
          </a:p>
          <a:p>
            <a:pPr marL="0" indent="0" algn="just">
              <a:buNone/>
            </a:pPr>
            <a:r>
              <a:rPr lang="it-IT" sz="2000" b="1" dirty="0">
                <a:solidFill>
                  <a:schemeClr val="accent5"/>
                </a:solidFill>
                <a:latin typeface="Arial" panose="020B0604020202020204" pitchFamily="34" charset="0"/>
                <a:cs typeface="Arial" panose="020B0604020202020204" pitchFamily="34" charset="0"/>
              </a:rPr>
              <a:t>2-individuare obiettivi e pianificare strategie</a:t>
            </a:r>
            <a:r>
              <a:rPr lang="it-IT" sz="2000" dirty="0">
                <a:latin typeface="Arial" panose="020B0604020202020204" pitchFamily="34" charset="0"/>
                <a:cs typeface="Arial" panose="020B0604020202020204" pitchFamily="34" charset="0"/>
              </a:rPr>
              <a:t> che NON si incaglino sulle fragilità, bensì consentano di bypassarle e potenziare i punti di forza dello studente.</a:t>
            </a:r>
          </a:p>
          <a:p>
            <a:pPr marL="0" indent="0" algn="just">
              <a:buNone/>
            </a:pPr>
            <a:r>
              <a:rPr lang="it-IT" sz="2000" b="1" dirty="0">
                <a:solidFill>
                  <a:schemeClr val="accent5"/>
                </a:solidFill>
                <a:latin typeface="Arial" panose="020B0604020202020204" pitchFamily="34" charset="0"/>
                <a:cs typeface="Arial" panose="020B0604020202020204" pitchFamily="34" charset="0"/>
              </a:rPr>
              <a:t>3-verificare l’efficacia</a:t>
            </a:r>
            <a:r>
              <a:rPr lang="it-IT" sz="2000" dirty="0">
                <a:latin typeface="Arial" panose="020B0604020202020204" pitchFamily="34" charset="0"/>
                <a:cs typeface="Arial" panose="020B0604020202020204" pitchFamily="34" charset="0"/>
              </a:rPr>
              <a:t> delle strategie</a:t>
            </a:r>
          </a:p>
        </p:txBody>
      </p:sp>
      <p:sp>
        <p:nvSpPr>
          <p:cNvPr id="4" name="CasellaDiTesto 3"/>
          <p:cNvSpPr txBox="1"/>
          <p:nvPr/>
        </p:nvSpPr>
        <p:spPr>
          <a:xfrm>
            <a:off x="558575" y="5425545"/>
            <a:ext cx="8274823" cy="1250983"/>
          </a:xfrm>
          <a:prstGeom prst="rect">
            <a:avLst/>
          </a:prstGeom>
          <a:solidFill>
            <a:srgbClr val="FFFF00"/>
          </a:solidFill>
        </p:spPr>
        <p:txBody>
          <a:bodyPr wrap="square" rtlCol="0">
            <a:spAutoFit/>
          </a:bodyPr>
          <a:lstStyle/>
          <a:p>
            <a:pPr algn="ctr">
              <a:lnSpc>
                <a:spcPct val="130000"/>
              </a:lnSpc>
            </a:pPr>
            <a:r>
              <a:rPr lang="it-IT" sz="2000" b="1" dirty="0">
                <a:solidFill>
                  <a:srgbClr val="000090"/>
                </a:solidFill>
                <a:latin typeface="Arial" panose="020B0604020202020204" pitchFamily="34" charset="0"/>
                <a:cs typeface="Arial" panose="020B0604020202020204" pitchFamily="34" charset="0"/>
              </a:rPr>
              <a:t>DUNQUE: centrare strategie e obiettivi didattici ed educativi </a:t>
            </a:r>
          </a:p>
          <a:p>
            <a:pPr algn="ctr">
              <a:lnSpc>
                <a:spcPct val="130000"/>
              </a:lnSpc>
            </a:pPr>
            <a:r>
              <a:rPr lang="it-IT" sz="2000" b="1" dirty="0">
                <a:solidFill>
                  <a:srgbClr val="000090"/>
                </a:solidFill>
                <a:latin typeface="Arial" panose="020B0604020202020204" pitchFamily="34" charset="0"/>
                <a:cs typeface="Arial" panose="020B0604020202020204" pitchFamily="34" charset="0"/>
              </a:rPr>
              <a:t>su ciò che C’E’ e può essere potenziato, </a:t>
            </a:r>
          </a:p>
          <a:p>
            <a:pPr algn="ctr">
              <a:lnSpc>
                <a:spcPct val="130000"/>
              </a:lnSpc>
            </a:pPr>
            <a:r>
              <a:rPr lang="it-IT" sz="2000" b="1" dirty="0">
                <a:solidFill>
                  <a:srgbClr val="000090"/>
                </a:solidFill>
                <a:latin typeface="Arial" panose="020B0604020202020204" pitchFamily="34" charset="0"/>
                <a:cs typeface="Arial" panose="020B0604020202020204" pitchFamily="34" charset="0"/>
              </a:rPr>
              <a:t>NON su ciò che NON C’E’ e non si può fare emergere.</a:t>
            </a:r>
          </a:p>
        </p:txBody>
      </p:sp>
      <p:pic>
        <p:nvPicPr>
          <p:cNvPr id="6" name="Immagine 5"/>
          <p:cNvPicPr>
            <a:picLocks noChangeAspect="1"/>
          </p:cNvPicPr>
          <p:nvPr/>
        </p:nvPicPr>
        <p:blipFill>
          <a:blip r:embed="rId2"/>
          <a:stretch>
            <a:fillRect/>
          </a:stretch>
        </p:blipFill>
        <p:spPr>
          <a:xfrm>
            <a:off x="6203689" y="0"/>
            <a:ext cx="2848216" cy="1921416"/>
          </a:xfrm>
          <a:prstGeom prst="rect">
            <a:avLst/>
          </a:prstGeom>
        </p:spPr>
      </p:pic>
    </p:spTree>
    <p:extLst>
      <p:ext uri="{BB962C8B-B14F-4D97-AF65-F5344CB8AC3E}">
        <p14:creationId xmlns:p14="http://schemas.microsoft.com/office/powerpoint/2010/main" val="241816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57200" y="2223312"/>
            <a:ext cx="8401996" cy="2959272"/>
          </a:xfrm>
          <a:prstGeom prst="rect">
            <a:avLst/>
          </a:prstGeom>
          <a:noFill/>
        </p:spPr>
        <p:txBody>
          <a:bodyPr wrap="square" rtlCol="0">
            <a:spAutoFit/>
          </a:bodyPr>
          <a:lstStyle/>
          <a:p>
            <a:pPr>
              <a:lnSpc>
                <a:spcPct val="130000"/>
              </a:lnSpc>
            </a:pPr>
            <a:r>
              <a:rPr lang="it-IT" b="1" dirty="0"/>
              <a:t>La programmazione riconducibile agli OBIETTIVI MINIMI conforme ai programmi ministeriali</a:t>
            </a:r>
            <a:r>
              <a:rPr lang="it-IT" dirty="0"/>
              <a:t>, o comunque </a:t>
            </a:r>
            <a:r>
              <a:rPr lang="it-IT" b="1" dirty="0">
                <a:solidFill>
                  <a:srgbClr val="0000FF"/>
                </a:solidFill>
              </a:rPr>
              <a:t>ad essi globalmente corrispondenti </a:t>
            </a:r>
            <a:r>
              <a:rPr lang="it-IT" dirty="0"/>
              <a:t>è prevista dall’art. 15 comma 3 dell’O.M. n.90 del 21/5/2001. Per gli studenti che seguono obiettivi riconducibili ai programmi ministeriali è possibile prevedere:</a:t>
            </a:r>
          </a:p>
          <a:p>
            <a:pPr>
              <a:lnSpc>
                <a:spcPct val="130000"/>
              </a:lnSpc>
            </a:pPr>
            <a:r>
              <a:rPr lang="it-IT" dirty="0"/>
              <a:t>1. Un programma minimo, con la ricerca dei </a:t>
            </a:r>
            <a:r>
              <a:rPr lang="it-IT" b="1" dirty="0">
                <a:solidFill>
                  <a:srgbClr val="3366FF"/>
                </a:solidFill>
              </a:rPr>
              <a:t>contenuti essenziali</a:t>
            </a:r>
            <a:r>
              <a:rPr lang="it-IT" b="1" dirty="0">
                <a:solidFill>
                  <a:srgbClr val="1772AD"/>
                </a:solidFill>
              </a:rPr>
              <a:t> </a:t>
            </a:r>
            <a:r>
              <a:rPr lang="it-IT" dirty="0"/>
              <a:t>delle discipline;</a:t>
            </a:r>
          </a:p>
          <a:p>
            <a:pPr>
              <a:lnSpc>
                <a:spcPct val="130000"/>
              </a:lnSpc>
            </a:pPr>
            <a:r>
              <a:rPr lang="it-IT" dirty="0"/>
              <a:t>2. Un programma equipollente con la </a:t>
            </a:r>
            <a:r>
              <a:rPr lang="it-IT" b="1" dirty="0">
                <a:solidFill>
                  <a:srgbClr val="3366FF"/>
                </a:solidFill>
              </a:rPr>
              <a:t>riduzione parziale e/o sostituzione dei contenuti</a:t>
            </a:r>
            <a:r>
              <a:rPr lang="it-IT" dirty="0"/>
              <a:t>, ricercando la medesima </a:t>
            </a:r>
            <a:r>
              <a:rPr lang="it-IT" b="1" dirty="0">
                <a:solidFill>
                  <a:srgbClr val="3366FF"/>
                </a:solidFill>
              </a:rPr>
              <a:t>valenza formativa </a:t>
            </a:r>
            <a:r>
              <a:rPr lang="it-IT" dirty="0"/>
              <a:t>(art. 318 del </a:t>
            </a:r>
            <a:r>
              <a:rPr lang="it-IT" dirty="0" err="1"/>
              <a:t>D.L.vo</a:t>
            </a:r>
            <a:r>
              <a:rPr lang="it-IT" dirty="0"/>
              <a:t> 297/1994).</a:t>
            </a:r>
          </a:p>
        </p:txBody>
      </p:sp>
      <p:sp>
        <p:nvSpPr>
          <p:cNvPr id="5" name="Titolo 1"/>
          <p:cNvSpPr txBox="1">
            <a:spLocks/>
          </p:cNvSpPr>
          <p:nvPr/>
        </p:nvSpPr>
        <p:spPr>
          <a:xfrm>
            <a:off x="457200" y="79313"/>
            <a:ext cx="8229600" cy="1143000"/>
          </a:xfrm>
          <a:prstGeom prst="rect">
            <a:avLst/>
          </a:prstGeom>
        </p:spPr>
        <p:txBody>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it-IT" sz="4000" dirty="0"/>
              <a:t>Obiettivi minimi</a:t>
            </a:r>
          </a:p>
        </p:txBody>
      </p:sp>
    </p:spTree>
    <p:extLst>
      <p:ext uri="{BB962C8B-B14F-4D97-AF65-F5344CB8AC3E}">
        <p14:creationId xmlns:p14="http://schemas.microsoft.com/office/powerpoint/2010/main" val="1470455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457200" y="79313"/>
            <a:ext cx="8229600" cy="1143000"/>
          </a:xfrm>
          <a:prstGeom prst="rect">
            <a:avLst/>
          </a:prstGeom>
        </p:spPr>
        <p:txBody>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it-IT" sz="4000" dirty="0"/>
              <a:t>Obiettivi differenziati </a:t>
            </a:r>
          </a:p>
        </p:txBody>
      </p:sp>
      <p:sp>
        <p:nvSpPr>
          <p:cNvPr id="3" name="CasellaDiTesto 2"/>
          <p:cNvSpPr txBox="1"/>
          <p:nvPr/>
        </p:nvSpPr>
        <p:spPr>
          <a:xfrm>
            <a:off x="147662" y="1414300"/>
            <a:ext cx="8996338" cy="4801315"/>
          </a:xfrm>
          <a:prstGeom prst="rect">
            <a:avLst/>
          </a:prstGeom>
          <a:noFill/>
        </p:spPr>
        <p:txBody>
          <a:bodyPr wrap="square" rtlCol="0">
            <a:spAutoFit/>
          </a:bodyPr>
          <a:lstStyle/>
          <a:p>
            <a:r>
              <a:rPr lang="it-IT" b="1" dirty="0"/>
              <a:t>Obiettivi differenziati in vista di obiettivi didattici formativi non riconducibile ai programmi ministeriali</a:t>
            </a:r>
            <a:r>
              <a:rPr lang="it-IT" dirty="0"/>
              <a:t>.</a:t>
            </a:r>
          </a:p>
          <a:p>
            <a:r>
              <a:rPr lang="it-IT" dirty="0"/>
              <a:t>E’ necessario il consenso della famiglia (art. 15, comma 5, O.M. n. 90 del 21/5/01).</a:t>
            </a:r>
          </a:p>
          <a:p>
            <a:endParaRPr lang="it-IT" dirty="0"/>
          </a:p>
          <a:p>
            <a:r>
              <a:rPr lang="it-IT" dirty="0"/>
              <a:t>La programmazione differenziata consiste in un piano di lavoro personalizzato per l’alunno, stilato da ogni docente del </a:t>
            </a:r>
            <a:r>
              <a:rPr lang="it-IT" dirty="0" err="1"/>
              <a:t>C.d.C</a:t>
            </a:r>
            <a:r>
              <a:rPr lang="it-IT" dirty="0"/>
              <a:t>. per ogni singola materia, in collaborazione con il docente di sostegno. Gli alunni vengono valutati con voti che sono relativi unicamente al P.E.I.</a:t>
            </a:r>
          </a:p>
          <a:p>
            <a:endParaRPr lang="it-IT" dirty="0"/>
          </a:p>
          <a:p>
            <a:r>
              <a:rPr lang="it-IT" dirty="0"/>
              <a:t>Per gli alunni che seguono un P.E.I., ai voti riportati nello scrutinio finale e ai punteggi assegnati in esito agli esami si aggiunge, nelle certificazioni rilasciate, l’indicazione che la votazione è riferita al P.E.I. e non ai programmi ministeriali (comma 6 art. 15 O.M. 90 del 21/5/2001).</a:t>
            </a:r>
          </a:p>
          <a:p>
            <a:r>
              <a:rPr lang="it-IT" b="1" dirty="0"/>
              <a:t>Possono partecipare agli esami di qualifica e di stato, svolgendo prove differenziate omogenee al percorso svolto, finalizzate al conseguimento di un </a:t>
            </a:r>
            <a:r>
              <a:rPr lang="it-IT" b="1" dirty="0">
                <a:solidFill>
                  <a:srgbClr val="1772AD"/>
                </a:solidFill>
              </a:rPr>
              <a:t>ATTESTATO </a:t>
            </a:r>
            <a:r>
              <a:rPr lang="it-IT" b="1" dirty="0"/>
              <a:t>(non il diploma) delle competenze acquisite, utilizzabile come </a:t>
            </a:r>
            <a:r>
              <a:rPr lang="it-IT" b="1" dirty="0">
                <a:solidFill>
                  <a:srgbClr val="1772AD"/>
                </a:solidFill>
              </a:rPr>
              <a:t>“credito formativo” per la frequenza di corsi professionali </a:t>
            </a:r>
            <a:r>
              <a:rPr lang="it-IT" dirty="0"/>
              <a:t>(art. 312 e seguenti del D. </a:t>
            </a:r>
            <a:r>
              <a:rPr lang="it-IT" dirty="0" err="1"/>
              <a:t>L.vo</a:t>
            </a:r>
            <a:r>
              <a:rPr lang="it-IT" dirty="0"/>
              <a:t> n. 297/94).</a:t>
            </a:r>
          </a:p>
        </p:txBody>
      </p:sp>
    </p:spTree>
    <p:extLst>
      <p:ext uri="{BB962C8B-B14F-4D97-AF65-F5344CB8AC3E}">
        <p14:creationId xmlns:p14="http://schemas.microsoft.com/office/powerpoint/2010/main" val="11461364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457200" y="79313"/>
            <a:ext cx="8229600" cy="1143000"/>
          </a:xfrm>
          <a:prstGeom prst="rect">
            <a:avLst/>
          </a:prstGeom>
        </p:spPr>
        <p:txBody>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it-IT" sz="4000" dirty="0"/>
              <a:t>Obiettivi equipollenti</a:t>
            </a:r>
          </a:p>
        </p:txBody>
      </p:sp>
      <p:sp>
        <p:nvSpPr>
          <p:cNvPr id="3" name="CasellaDiTesto 2"/>
          <p:cNvSpPr txBox="1"/>
          <p:nvPr/>
        </p:nvSpPr>
        <p:spPr>
          <a:xfrm>
            <a:off x="147662" y="1521129"/>
            <a:ext cx="8844984" cy="4524316"/>
          </a:xfrm>
          <a:prstGeom prst="rect">
            <a:avLst/>
          </a:prstGeom>
          <a:noFill/>
        </p:spPr>
        <p:txBody>
          <a:bodyPr wrap="square" rtlCol="0">
            <a:spAutoFit/>
          </a:bodyPr>
          <a:lstStyle/>
          <a:p>
            <a:r>
              <a:rPr lang="it-IT" dirty="0"/>
              <a:t>Sia per le </a:t>
            </a:r>
            <a:r>
              <a:rPr lang="it-IT" b="1" dirty="0">
                <a:solidFill>
                  <a:srgbClr val="FF6600"/>
                </a:solidFill>
              </a:rPr>
              <a:t>verifiche che vengono effettuate durante l’anno scolastico, sia per le prove che vengono effettuate in sede d’esame</a:t>
            </a:r>
            <a:r>
              <a:rPr lang="it-IT" dirty="0"/>
              <a:t>, possono essere predisposte prove equipollenti, che verifichino il livello di preparazione culturale e professionale idoneo per il rilascio del </a:t>
            </a:r>
            <a:r>
              <a:rPr lang="it-IT" b="1" dirty="0">
                <a:solidFill>
                  <a:srgbClr val="0000FF"/>
                </a:solidFill>
              </a:rPr>
              <a:t>diploma di qualifica o della maturità.</a:t>
            </a:r>
          </a:p>
          <a:p>
            <a:r>
              <a:rPr lang="it-IT" b="1" dirty="0">
                <a:solidFill>
                  <a:srgbClr val="0000FF"/>
                </a:solidFill>
              </a:rPr>
              <a:t>Le prove equipollenti possono consistere in:</a:t>
            </a:r>
          </a:p>
          <a:p>
            <a:r>
              <a:rPr lang="it-IT" b="1" dirty="0">
                <a:solidFill>
                  <a:srgbClr val="0000FF"/>
                </a:solidFill>
              </a:rPr>
              <a:t>1.MEZZI DIVERSI: </a:t>
            </a:r>
            <a:r>
              <a:rPr lang="it-IT" dirty="0"/>
              <a:t>le prove possono essere ad esempio svolte con l’ausilio di apparecchiature informatiche.</a:t>
            </a:r>
          </a:p>
          <a:p>
            <a:r>
              <a:rPr lang="it-IT" b="1" dirty="0">
                <a:solidFill>
                  <a:srgbClr val="0000FF"/>
                </a:solidFill>
              </a:rPr>
              <a:t>2.MODALITA’ DIVERSE: </a:t>
            </a:r>
            <a:r>
              <a:rPr lang="it-IT" dirty="0"/>
              <a:t>il Consiglio di Classe può predisporre prove utilizzando modalità diverse (es. Prove strutturate: risposta multipla, Vero/Falso, ecc.).</a:t>
            </a:r>
          </a:p>
          <a:p>
            <a:r>
              <a:rPr lang="it-IT" b="1" dirty="0">
                <a:solidFill>
                  <a:srgbClr val="0000FF"/>
                </a:solidFill>
              </a:rPr>
              <a:t>3.CONTENUTI DIFFERENTI DA QUELLI PROPOSTI DAL MINISTERO: </a:t>
            </a:r>
            <a:r>
              <a:rPr lang="it-IT" dirty="0"/>
              <a:t>il Consiglio di Classe entro il 15 Maggio predispone una </a:t>
            </a:r>
            <a:r>
              <a:rPr lang="it-IT" b="1" dirty="0">
                <a:solidFill>
                  <a:srgbClr val="3AD82B"/>
                </a:solidFill>
              </a:rPr>
              <a:t>prova studiata ad hoc </a:t>
            </a:r>
            <a:r>
              <a:rPr lang="it-IT" dirty="0"/>
              <a:t>o trasforma le prove del Ministero in sede d’esame (anche la mattina stessa).(Commi 7e 8 dell’art. 15 O.M. n. 90 del 21/5/ 2001, D.M. 26/8/81, art. 16 L. 104/92 , parere del Consiglio di Stato n. 348/91).</a:t>
            </a:r>
          </a:p>
          <a:p>
            <a:r>
              <a:rPr lang="it-IT" b="1" dirty="0">
                <a:solidFill>
                  <a:srgbClr val="0000FF"/>
                </a:solidFill>
              </a:rPr>
              <a:t>4.TEMPI PIÙ LUNGHI nelle prove scritte </a:t>
            </a:r>
            <a:r>
              <a:rPr lang="it-IT" dirty="0"/>
              <a:t>( comma 9 art. 15 dell’O.M. 90, comma 3 dell’art. 318 del </a:t>
            </a:r>
            <a:r>
              <a:rPr lang="it-IT" dirty="0" err="1"/>
              <a:t>D.L.vo</a:t>
            </a:r>
            <a:r>
              <a:rPr lang="it-IT" dirty="0"/>
              <a:t> n. 297/94).</a:t>
            </a:r>
          </a:p>
        </p:txBody>
      </p:sp>
    </p:spTree>
    <p:extLst>
      <p:ext uri="{BB962C8B-B14F-4D97-AF65-F5344CB8AC3E}">
        <p14:creationId xmlns:p14="http://schemas.microsoft.com/office/powerpoint/2010/main" val="1617984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979712" y="0"/>
            <a:ext cx="5256584" cy="1143000"/>
          </a:xfrm>
        </p:spPr>
        <p:txBody>
          <a:bodyPr/>
          <a:lstStyle/>
          <a:p>
            <a:r>
              <a:rPr lang="it-IT" sz="4400" dirty="0"/>
              <a:t>PDP-PEI</a:t>
            </a:r>
          </a:p>
        </p:txBody>
      </p:sp>
      <p:sp>
        <p:nvSpPr>
          <p:cNvPr id="3" name="Segnaposto contenuto 2"/>
          <p:cNvSpPr>
            <a:spLocks noGrp="1"/>
          </p:cNvSpPr>
          <p:nvPr>
            <p:ph idx="4294967295"/>
          </p:nvPr>
        </p:nvSpPr>
        <p:spPr>
          <a:xfrm>
            <a:off x="251520" y="1412776"/>
            <a:ext cx="8640960" cy="3960440"/>
          </a:xfrm>
        </p:spPr>
        <p:txBody>
          <a:bodyPr>
            <a:noAutofit/>
          </a:bodyPr>
          <a:lstStyle/>
          <a:p>
            <a:pPr marL="0" indent="0">
              <a:lnSpc>
                <a:spcPct val="120000"/>
              </a:lnSpc>
              <a:buNone/>
            </a:pPr>
            <a:r>
              <a:rPr lang="it-IT" sz="1800" dirty="0"/>
              <a:t>Nella riflessione collegiale che gli insegnanti devono effettuare per la personalizzazione del curriculum è innanzitutto necessario:</a:t>
            </a:r>
          </a:p>
          <a:p>
            <a:pPr>
              <a:lnSpc>
                <a:spcPct val="120000"/>
              </a:lnSpc>
            </a:pPr>
            <a:r>
              <a:rPr lang="it-IT" sz="1800" dirty="0"/>
              <a:t>identificare i </a:t>
            </a:r>
            <a:r>
              <a:rPr lang="it-IT" sz="1800" b="1" dirty="0">
                <a:solidFill>
                  <a:srgbClr val="FF6600"/>
                </a:solidFill>
              </a:rPr>
              <a:t>contenuti essenziali </a:t>
            </a:r>
            <a:r>
              <a:rPr lang="it-IT" sz="1800" dirty="0"/>
              <a:t>delle discipline per garantire la validità del corso di studi e del diploma rilasciato alla fine della scuola secondaria di II grado (se non si tratta di piano differenziato di cui alla Legge 104/92); </a:t>
            </a:r>
          </a:p>
          <a:p>
            <a:pPr>
              <a:lnSpc>
                <a:spcPct val="120000"/>
              </a:lnSpc>
            </a:pPr>
            <a:r>
              <a:rPr lang="it-IT" sz="1800" dirty="0"/>
              <a:t>scegliere </a:t>
            </a:r>
            <a:r>
              <a:rPr lang="it-IT" sz="1800" b="1" dirty="0">
                <a:solidFill>
                  <a:srgbClr val="FF6600"/>
                </a:solidFill>
              </a:rPr>
              <a:t>obiettivi realistici </a:t>
            </a:r>
            <a:r>
              <a:rPr lang="it-IT" sz="1800" dirty="0"/>
              <a:t>(cioè che l’alunno possa effettivamente raggiungere);</a:t>
            </a:r>
          </a:p>
          <a:p>
            <a:pPr>
              <a:lnSpc>
                <a:spcPct val="120000"/>
              </a:lnSpc>
            </a:pPr>
            <a:r>
              <a:rPr lang="it-IT" sz="1800" dirty="0"/>
              <a:t>scegliere </a:t>
            </a:r>
            <a:r>
              <a:rPr lang="it-IT" sz="1800" b="1" dirty="0">
                <a:solidFill>
                  <a:srgbClr val="FF6600"/>
                </a:solidFill>
              </a:rPr>
              <a:t>obiettivi significativi </a:t>
            </a:r>
            <a:r>
              <a:rPr lang="it-IT" sz="1800" dirty="0"/>
              <a:t>(cioè che abbiano rilevanza per l’alunno, anche in vista della vita adulta)</a:t>
            </a:r>
          </a:p>
          <a:p>
            <a:pPr>
              <a:lnSpc>
                <a:spcPct val="120000"/>
              </a:lnSpc>
            </a:pPr>
            <a:r>
              <a:rPr lang="it-IT" sz="1800" dirty="0"/>
              <a:t>scegliere </a:t>
            </a:r>
            <a:r>
              <a:rPr lang="it-IT" sz="1800" b="1" dirty="0">
                <a:solidFill>
                  <a:srgbClr val="FF6600"/>
                </a:solidFill>
              </a:rPr>
              <a:t>obiettivi razionali</a:t>
            </a:r>
            <a:r>
              <a:rPr lang="it-IT" sz="1800" dirty="0"/>
              <a:t>, di cui l’alunno possa comprendere e condividere il significato e la rilevanza.</a:t>
            </a:r>
          </a:p>
        </p:txBody>
      </p:sp>
    </p:spTree>
    <p:extLst>
      <p:ext uri="{BB962C8B-B14F-4D97-AF65-F5344CB8AC3E}">
        <p14:creationId xmlns:p14="http://schemas.microsoft.com/office/powerpoint/2010/main" val="23421459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6519" y="2518932"/>
            <a:ext cx="7149018" cy="1902802"/>
          </a:xfrm>
        </p:spPr>
        <p:txBody>
          <a:bodyPr/>
          <a:lstStyle/>
          <a:p>
            <a:pPr algn="l"/>
            <a:r>
              <a:rPr lang="it-IT" sz="4000" dirty="0"/>
              <a:t>III parte:</a:t>
            </a:r>
            <a:br>
              <a:rPr lang="it-IT" sz="4000" dirty="0"/>
            </a:br>
            <a:br>
              <a:rPr lang="it-IT" sz="3600" dirty="0"/>
            </a:br>
            <a:r>
              <a:rPr lang="it-IT" sz="3600" dirty="0"/>
              <a:t>Caratteristiche cliniche dei disturbi dello spettro autistico (ASD): </a:t>
            </a:r>
            <a:br>
              <a:rPr lang="it-IT" sz="3600" dirty="0"/>
            </a:br>
            <a:r>
              <a:rPr lang="it-IT" sz="3600" dirty="0"/>
              <a:t>come riconoscerle e tenerne conto</a:t>
            </a:r>
          </a:p>
        </p:txBody>
      </p:sp>
    </p:spTree>
    <p:extLst>
      <p:ext uri="{BB962C8B-B14F-4D97-AF65-F5344CB8AC3E}">
        <p14:creationId xmlns:p14="http://schemas.microsoft.com/office/powerpoint/2010/main" val="17348146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E:\images-1.jpg"/>
          <p:cNvPicPr>
            <a:picLocks noChangeAspect="1" noChangeArrowheads="1"/>
          </p:cNvPicPr>
          <p:nvPr/>
        </p:nvPicPr>
        <p:blipFill>
          <a:blip r:embed="rId3"/>
          <a:srcRect/>
          <a:stretch>
            <a:fillRect/>
          </a:stretch>
        </p:blipFill>
        <p:spPr bwMode="auto">
          <a:xfrm>
            <a:off x="0" y="0"/>
            <a:ext cx="9143999" cy="6932130"/>
          </a:xfrm>
          <a:prstGeom prst="rect">
            <a:avLst/>
          </a:prstGeom>
          <a:noFill/>
        </p:spPr>
      </p:pic>
      <p:sp>
        <p:nvSpPr>
          <p:cNvPr id="4" name="CasellaDiTesto 3"/>
          <p:cNvSpPr txBox="1"/>
          <p:nvPr/>
        </p:nvSpPr>
        <p:spPr>
          <a:xfrm>
            <a:off x="5243231" y="1273791"/>
            <a:ext cx="3464860" cy="523220"/>
          </a:xfrm>
          <a:prstGeom prst="rect">
            <a:avLst/>
          </a:prstGeom>
          <a:noFill/>
        </p:spPr>
        <p:txBody>
          <a:bodyPr wrap="square" rtlCol="0">
            <a:spAutoFit/>
          </a:bodyPr>
          <a:lstStyle/>
          <a:p>
            <a:pPr algn="ctr"/>
            <a:r>
              <a:rPr lang="it-IT" sz="2800" dirty="0">
                <a:solidFill>
                  <a:srgbClr val="FFFF00"/>
                </a:solidFill>
              </a:rPr>
              <a:t>QI normale o elevato</a:t>
            </a:r>
          </a:p>
        </p:txBody>
      </p:sp>
      <p:sp>
        <p:nvSpPr>
          <p:cNvPr id="5" name="CasellaDiTesto 4"/>
          <p:cNvSpPr txBox="1"/>
          <p:nvPr/>
        </p:nvSpPr>
        <p:spPr>
          <a:xfrm>
            <a:off x="204821" y="1089438"/>
            <a:ext cx="3002475" cy="954107"/>
          </a:xfrm>
          <a:prstGeom prst="rect">
            <a:avLst/>
          </a:prstGeom>
          <a:noFill/>
        </p:spPr>
        <p:txBody>
          <a:bodyPr wrap="square" rtlCol="0">
            <a:spAutoFit/>
          </a:bodyPr>
          <a:lstStyle/>
          <a:p>
            <a:pPr algn="ctr"/>
            <a:r>
              <a:rPr lang="it-IT" sz="2800" dirty="0">
                <a:solidFill>
                  <a:srgbClr val="FFFF00"/>
                </a:solidFill>
              </a:rPr>
              <a:t>Grave disabilità intellettiva</a:t>
            </a:r>
          </a:p>
        </p:txBody>
      </p:sp>
      <p:sp>
        <p:nvSpPr>
          <p:cNvPr id="6" name="Freccia a destra 6"/>
          <p:cNvSpPr/>
          <p:nvPr/>
        </p:nvSpPr>
        <p:spPr>
          <a:xfrm>
            <a:off x="3385804" y="1439821"/>
            <a:ext cx="1714512" cy="35719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endParaRPr>
          </a:p>
        </p:txBody>
      </p:sp>
      <p:sp>
        <p:nvSpPr>
          <p:cNvPr id="8" name="Titolo 3"/>
          <p:cNvSpPr>
            <a:spLocks noGrp="1"/>
          </p:cNvSpPr>
          <p:nvPr>
            <p:ph type="title"/>
          </p:nvPr>
        </p:nvSpPr>
        <p:spPr>
          <a:xfrm>
            <a:off x="204821" y="-74131"/>
            <a:ext cx="8826478" cy="946407"/>
          </a:xfrm>
          <a:noFill/>
        </p:spPr>
        <p:txBody>
          <a:bodyPr>
            <a:noAutofit/>
          </a:bodyPr>
          <a:lstStyle/>
          <a:p>
            <a:r>
              <a:rPr lang="it-IT" sz="2800" b="1" dirty="0">
                <a:solidFill>
                  <a:srgbClr val="FFFFFF"/>
                </a:solidFill>
                <a:cs typeface="Chalkduster"/>
              </a:rPr>
              <a:t>DISTURBO DELLO SPETTRO AUTISTICO (ASD)</a:t>
            </a:r>
            <a:endParaRPr lang="it-IT" sz="2000" b="1" dirty="0">
              <a:solidFill>
                <a:srgbClr val="FFFFFF"/>
              </a:solidFill>
              <a:cs typeface="Chalkduster"/>
            </a:endParaRPr>
          </a:p>
        </p:txBody>
      </p:sp>
      <p:sp>
        <p:nvSpPr>
          <p:cNvPr id="9" name="CasellaDiTesto 8"/>
          <p:cNvSpPr txBox="1"/>
          <p:nvPr/>
        </p:nvSpPr>
        <p:spPr>
          <a:xfrm>
            <a:off x="7127875" y="5349875"/>
            <a:ext cx="184666" cy="369332"/>
          </a:xfrm>
          <a:prstGeom prst="rect">
            <a:avLst/>
          </a:prstGeom>
          <a:noFill/>
        </p:spPr>
        <p:txBody>
          <a:bodyPr wrap="none" rtlCol="0">
            <a:spAutoFit/>
          </a:bodyPr>
          <a:lstStyle/>
          <a:p>
            <a:endParaRPr lang="it-IT" dirty="0"/>
          </a:p>
        </p:txBody>
      </p:sp>
      <p:sp>
        <p:nvSpPr>
          <p:cNvPr id="10" name="CasellaDiTesto 9"/>
          <p:cNvSpPr txBox="1"/>
          <p:nvPr/>
        </p:nvSpPr>
        <p:spPr>
          <a:xfrm>
            <a:off x="525983" y="2582203"/>
            <a:ext cx="2262734" cy="830997"/>
          </a:xfrm>
          <a:prstGeom prst="rect">
            <a:avLst/>
          </a:prstGeom>
          <a:noFill/>
        </p:spPr>
        <p:txBody>
          <a:bodyPr wrap="square" rtlCol="0">
            <a:spAutoFit/>
          </a:bodyPr>
          <a:lstStyle/>
          <a:p>
            <a:pPr algn="ctr"/>
            <a:r>
              <a:rPr lang="it-IT" sz="2400" b="1" dirty="0">
                <a:solidFill>
                  <a:srgbClr val="FFFFFF"/>
                </a:solidFill>
              </a:rPr>
              <a:t>AUTISMO CLASSICO</a:t>
            </a:r>
          </a:p>
        </p:txBody>
      </p:sp>
      <p:sp>
        <p:nvSpPr>
          <p:cNvPr id="11" name="CasellaDiTesto 10"/>
          <p:cNvSpPr txBox="1"/>
          <p:nvPr/>
        </p:nvSpPr>
        <p:spPr>
          <a:xfrm>
            <a:off x="4688891" y="2570629"/>
            <a:ext cx="4342408" cy="830997"/>
          </a:xfrm>
          <a:prstGeom prst="rect">
            <a:avLst/>
          </a:prstGeom>
          <a:noFill/>
        </p:spPr>
        <p:txBody>
          <a:bodyPr wrap="square" rtlCol="0">
            <a:spAutoFit/>
          </a:bodyPr>
          <a:lstStyle/>
          <a:p>
            <a:pPr algn="ctr"/>
            <a:r>
              <a:rPr lang="it-IT" sz="2400" b="1" dirty="0">
                <a:solidFill>
                  <a:srgbClr val="FFFFFF"/>
                </a:solidFill>
              </a:rPr>
              <a:t>HFA</a:t>
            </a:r>
          </a:p>
          <a:p>
            <a:pPr algn="ctr"/>
            <a:r>
              <a:rPr lang="it-IT" sz="2400" b="1" dirty="0">
                <a:solidFill>
                  <a:srgbClr val="FFFFFF"/>
                </a:solidFill>
              </a:rPr>
              <a:t>SINDROME DI ASPERGER</a:t>
            </a:r>
          </a:p>
        </p:txBody>
      </p:sp>
      <p:pic>
        <p:nvPicPr>
          <p:cNvPr id="12" name="Segnaposto immagine 4"/>
          <p:cNvPicPr>
            <a:picLocks noChangeAspect="1"/>
          </p:cNvPicPr>
          <p:nvPr/>
        </p:nvPicPr>
        <p:blipFill rotWithShape="1">
          <a:blip r:embed="rId4" cstate="screen">
            <a:extLst>
              <a:ext uri="{28A0092B-C50C-407E-A947-70E740481C1C}">
                <a14:useLocalDpi xmlns:a14="http://schemas.microsoft.com/office/drawing/2010/main"/>
              </a:ext>
            </a:extLst>
          </a:blip>
          <a:srcRect l="4732" r="9113"/>
          <a:stretch/>
        </p:blipFill>
        <p:spPr>
          <a:xfrm>
            <a:off x="386049" y="3765298"/>
            <a:ext cx="1511175" cy="1434335"/>
          </a:xfrm>
          <a:prstGeom prst="ellipse">
            <a:avLst/>
          </a:prstGeom>
        </p:spPr>
      </p:pic>
      <p:pic>
        <p:nvPicPr>
          <p:cNvPr id="13" name="Segnaposto immagine 4"/>
          <p:cNvPicPr>
            <a:picLocks noChangeAspect="1"/>
          </p:cNvPicPr>
          <p:nvPr/>
        </p:nvPicPr>
        <p:blipFill>
          <a:blip r:embed="rId5"/>
          <a:srcRect/>
          <a:stretch>
            <a:fillRect/>
          </a:stretch>
        </p:blipFill>
        <p:spPr>
          <a:xfrm>
            <a:off x="1797537" y="5199633"/>
            <a:ext cx="1588267" cy="1588267"/>
          </a:xfrm>
          <a:prstGeom prst="ellipse">
            <a:avLst/>
          </a:prstGeom>
        </p:spPr>
      </p:pic>
      <p:pic>
        <p:nvPicPr>
          <p:cNvPr id="14" name="Segnaposto immagine 6"/>
          <p:cNvPicPr>
            <a:picLocks noChangeAspect="1"/>
          </p:cNvPicPr>
          <p:nvPr/>
        </p:nvPicPr>
        <p:blipFill rotWithShape="1">
          <a:blip r:embed="rId6" cstate="screen">
            <a:extLst>
              <a:ext uri="{28A0092B-C50C-407E-A947-70E740481C1C}">
                <a14:useLocalDpi xmlns:a14="http://schemas.microsoft.com/office/drawing/2010/main"/>
              </a:ext>
            </a:extLst>
          </a:blip>
          <a:srcRect t="-2432"/>
          <a:stretch/>
        </p:blipFill>
        <p:spPr>
          <a:xfrm>
            <a:off x="6913585" y="3566703"/>
            <a:ext cx="1493770" cy="1493770"/>
          </a:xfrm>
          <a:prstGeom prst="ellipse">
            <a:avLst/>
          </a:prstGeom>
        </p:spPr>
      </p:pic>
      <p:pic>
        <p:nvPicPr>
          <p:cNvPr id="15" name="Segnaposto immagine 4"/>
          <p:cNvPicPr>
            <a:picLocks noChangeAspect="1"/>
          </p:cNvPicPr>
          <p:nvPr/>
        </p:nvPicPr>
        <p:blipFill rotWithShape="1">
          <a:blip r:embed="rId7" cstate="screen">
            <a:extLst>
              <a:ext uri="{28A0092B-C50C-407E-A947-70E740481C1C}">
                <a14:useLocalDpi xmlns:a14="http://schemas.microsoft.com/office/drawing/2010/main"/>
              </a:ext>
            </a:extLst>
          </a:blip>
          <a:srcRect b="-1"/>
          <a:stretch/>
        </p:blipFill>
        <p:spPr>
          <a:xfrm>
            <a:off x="5100316" y="5217154"/>
            <a:ext cx="1570746" cy="1570746"/>
          </a:xfrm>
          <a:prstGeom prst="ellipse">
            <a:avLst/>
          </a:prstGeom>
        </p:spPr>
      </p:pic>
      <p:pic>
        <p:nvPicPr>
          <p:cNvPr id="16" name="Immagine 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041053" y="4749174"/>
            <a:ext cx="1233559" cy="790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9071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heel(1)">
                                      <p:cBhvr>
                                        <p:cTn id="2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http://www.spazioasperger.it/imgs/grown.jpg"/>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CasellaDiTesto 1"/>
          <p:cNvSpPr txBox="1"/>
          <p:nvPr/>
        </p:nvSpPr>
        <p:spPr>
          <a:xfrm>
            <a:off x="3261895" y="4795897"/>
            <a:ext cx="5882105" cy="2062103"/>
          </a:xfrm>
          <a:prstGeom prst="rect">
            <a:avLst/>
          </a:prstGeom>
          <a:solidFill>
            <a:srgbClr val="D7E4BD">
              <a:alpha val="82000"/>
            </a:srgbClr>
          </a:solidFill>
          <a:ln>
            <a:gradFill flip="none" rotWithShape="1">
              <a:gsLst>
                <a:gs pos="0">
                  <a:schemeClr val="accent1"/>
                </a:gs>
                <a:gs pos="100000">
                  <a:prstClr val="white"/>
                </a:gs>
              </a:gsLst>
              <a:path path="circle">
                <a:fillToRect l="100000" t="100000"/>
              </a:path>
              <a:tileRect r="-100000" b="-100000"/>
            </a:gradFill>
          </a:ln>
        </p:spPr>
        <p:txBody>
          <a:bodyPr wrap="square" rtlCol="0">
            <a:spAutoFit/>
          </a:bodyPr>
          <a:lstStyle/>
          <a:p>
            <a:r>
              <a:rPr lang="it-IT" sz="1600" dirty="0">
                <a:latin typeface="Arial" panose="020B0604020202020204" pitchFamily="34" charset="0"/>
                <a:cs typeface="Arial" panose="020B0604020202020204" pitchFamily="34" charset="0"/>
              </a:rPr>
              <a:t>"On </a:t>
            </a:r>
            <a:r>
              <a:rPr lang="it-IT" sz="1600" dirty="0" err="1">
                <a:latin typeface="Arial" panose="020B0604020202020204" pitchFamily="34" charset="0"/>
                <a:cs typeface="Arial" panose="020B0604020202020204" pitchFamily="34" charset="0"/>
              </a:rPr>
              <a:t>this</a:t>
            </a:r>
            <a:r>
              <a:rPr lang="it-IT" sz="1600" dirty="0">
                <a:latin typeface="Arial" panose="020B0604020202020204" pitchFamily="34" charset="0"/>
                <a:cs typeface="Arial" panose="020B0604020202020204" pitchFamily="34" charset="0"/>
              </a:rPr>
              <a:t> World </a:t>
            </a:r>
            <a:r>
              <a:rPr lang="it-IT" sz="1600" dirty="0" err="1">
                <a:latin typeface="Arial" panose="020B0604020202020204" pitchFamily="34" charset="0"/>
                <a:cs typeface="Arial" panose="020B0604020202020204" pitchFamily="34" charset="0"/>
              </a:rPr>
              <a:t>Autism</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Awareness</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Day</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let</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us</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all</a:t>
            </a:r>
            <a:r>
              <a:rPr lang="it-IT" sz="1600" dirty="0">
                <a:latin typeface="Arial" panose="020B0604020202020204" pitchFamily="34" charset="0"/>
                <a:cs typeface="Arial" panose="020B0604020202020204" pitchFamily="34" charset="0"/>
              </a:rPr>
              <a:t> play a part in </a:t>
            </a:r>
            <a:r>
              <a:rPr lang="it-IT" sz="1600" dirty="0" err="1">
                <a:latin typeface="Arial" panose="020B0604020202020204" pitchFamily="34" charset="0"/>
                <a:cs typeface="Arial" panose="020B0604020202020204" pitchFamily="34" charset="0"/>
              </a:rPr>
              <a:t>changing</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attitudes</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toward</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persons</a:t>
            </a:r>
            <a:r>
              <a:rPr lang="it-IT" sz="1600" dirty="0">
                <a:latin typeface="Arial" panose="020B0604020202020204" pitchFamily="34" charset="0"/>
                <a:cs typeface="Arial" panose="020B0604020202020204" pitchFamily="34" charset="0"/>
              </a:rPr>
              <a:t> with </a:t>
            </a:r>
            <a:r>
              <a:rPr lang="it-IT" sz="1600" dirty="0" err="1">
                <a:latin typeface="Arial" panose="020B0604020202020204" pitchFamily="34" charset="0"/>
                <a:cs typeface="Arial" panose="020B0604020202020204" pitchFamily="34" charset="0"/>
              </a:rPr>
              <a:t>autism</a:t>
            </a:r>
            <a:r>
              <a:rPr lang="it-IT" sz="1600" dirty="0">
                <a:latin typeface="Arial" panose="020B0604020202020204" pitchFamily="34" charset="0"/>
                <a:cs typeface="Arial" panose="020B0604020202020204" pitchFamily="34" charset="0"/>
              </a:rPr>
              <a:t> and in </a:t>
            </a:r>
            <a:r>
              <a:rPr lang="it-IT" sz="1600" dirty="0" err="1">
                <a:latin typeface="Arial" panose="020B0604020202020204" pitchFamily="34" charset="0"/>
                <a:cs typeface="Arial" panose="020B0604020202020204" pitchFamily="34" charset="0"/>
              </a:rPr>
              <a:t>recognizing</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their</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rights</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as</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citizens</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who</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like</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everyone</a:t>
            </a:r>
            <a:r>
              <a:rPr lang="it-IT" sz="1600" dirty="0">
                <a:latin typeface="Arial" panose="020B0604020202020204" pitchFamily="34" charset="0"/>
                <a:cs typeface="Arial" panose="020B0604020202020204" pitchFamily="34" charset="0"/>
              </a:rPr>
              <a:t> else, are </a:t>
            </a:r>
            <a:r>
              <a:rPr lang="it-IT" sz="1600" dirty="0" err="1">
                <a:latin typeface="Arial" panose="020B0604020202020204" pitchFamily="34" charset="0"/>
                <a:cs typeface="Arial" panose="020B0604020202020204" pitchFamily="34" charset="0"/>
              </a:rPr>
              <a:t>entitled</a:t>
            </a:r>
            <a:r>
              <a:rPr lang="it-IT" sz="1600" dirty="0">
                <a:latin typeface="Arial" panose="020B0604020202020204" pitchFamily="34" charset="0"/>
                <a:cs typeface="Arial" panose="020B0604020202020204" pitchFamily="34" charset="0"/>
              </a:rPr>
              <a:t> to </a:t>
            </a:r>
            <a:r>
              <a:rPr lang="it-IT" sz="1600" dirty="0" err="1">
                <a:latin typeface="Arial" panose="020B0604020202020204" pitchFamily="34" charset="0"/>
                <a:cs typeface="Arial" panose="020B0604020202020204" pitchFamily="34" charset="0"/>
              </a:rPr>
              <a:t>claim</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those</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rights</a:t>
            </a:r>
            <a:r>
              <a:rPr lang="it-IT" sz="1600" dirty="0">
                <a:latin typeface="Arial" panose="020B0604020202020204" pitchFamily="34" charset="0"/>
                <a:cs typeface="Arial" panose="020B0604020202020204" pitchFamily="34" charset="0"/>
              </a:rPr>
              <a:t> and </a:t>
            </a:r>
            <a:r>
              <a:rPr lang="it-IT" sz="1600" dirty="0" err="1">
                <a:latin typeface="Arial" panose="020B0604020202020204" pitchFamily="34" charset="0"/>
                <a:cs typeface="Arial" panose="020B0604020202020204" pitchFamily="34" charset="0"/>
              </a:rPr>
              <a:t>make</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decisions</a:t>
            </a:r>
            <a:r>
              <a:rPr lang="it-IT" sz="1600" dirty="0">
                <a:latin typeface="Arial" panose="020B0604020202020204" pitchFamily="34" charset="0"/>
                <a:cs typeface="Arial" panose="020B0604020202020204" pitchFamily="34" charset="0"/>
              </a:rPr>
              <a:t> for </a:t>
            </a:r>
            <a:r>
              <a:rPr lang="it-IT" sz="1600" dirty="0" err="1">
                <a:latin typeface="Arial" panose="020B0604020202020204" pitchFamily="34" charset="0"/>
                <a:cs typeface="Arial" panose="020B0604020202020204" pitchFamily="34" charset="0"/>
              </a:rPr>
              <a:t>their</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lives</a:t>
            </a:r>
            <a:r>
              <a:rPr lang="it-IT" sz="1600" dirty="0">
                <a:latin typeface="Arial" panose="020B0604020202020204" pitchFamily="34" charset="0"/>
                <a:cs typeface="Arial" panose="020B0604020202020204" pitchFamily="34" charset="0"/>
              </a:rPr>
              <a:t> in </a:t>
            </a:r>
            <a:r>
              <a:rPr lang="it-IT" sz="1600" dirty="0" err="1">
                <a:latin typeface="Arial" panose="020B0604020202020204" pitchFamily="34" charset="0"/>
                <a:cs typeface="Arial" panose="020B0604020202020204" pitchFamily="34" charset="0"/>
              </a:rPr>
              <a:t>accordance</a:t>
            </a:r>
            <a:r>
              <a:rPr lang="it-IT" sz="1600" dirty="0">
                <a:latin typeface="Arial" panose="020B0604020202020204" pitchFamily="34" charset="0"/>
                <a:cs typeface="Arial" panose="020B0604020202020204" pitchFamily="34" charset="0"/>
              </a:rPr>
              <a:t> with </a:t>
            </a:r>
            <a:r>
              <a:rPr lang="it-IT" sz="1600" dirty="0" err="1">
                <a:latin typeface="Arial" panose="020B0604020202020204" pitchFamily="34" charset="0"/>
                <a:cs typeface="Arial" panose="020B0604020202020204" pitchFamily="34" charset="0"/>
              </a:rPr>
              <a:t>their</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own</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will</a:t>
            </a:r>
            <a:r>
              <a:rPr lang="it-IT" sz="1600" dirty="0">
                <a:latin typeface="Arial" panose="020B0604020202020204" pitchFamily="34" charset="0"/>
                <a:cs typeface="Arial" panose="020B0604020202020204" pitchFamily="34" charset="0"/>
              </a:rPr>
              <a:t> and </a:t>
            </a:r>
            <a:r>
              <a:rPr lang="it-IT" sz="1600" dirty="0" err="1">
                <a:latin typeface="Arial" panose="020B0604020202020204" pitchFamily="34" charset="0"/>
                <a:cs typeface="Arial" panose="020B0604020202020204" pitchFamily="34" charset="0"/>
              </a:rPr>
              <a:t>preferences</a:t>
            </a:r>
            <a:r>
              <a:rPr lang="it-IT" sz="1600" dirty="0">
                <a:latin typeface="Arial" panose="020B0604020202020204" pitchFamily="34" charset="0"/>
                <a:cs typeface="Arial" panose="020B0604020202020204" pitchFamily="34" charset="0"/>
              </a:rPr>
              <a:t>."</a:t>
            </a:r>
          </a:p>
          <a:p>
            <a:r>
              <a:rPr lang="it-IT" sz="1600" i="1" dirty="0">
                <a:latin typeface="Arial" panose="020B0604020202020204" pitchFamily="34" charset="0"/>
                <a:cs typeface="Arial" panose="020B0604020202020204" pitchFamily="34" charset="0"/>
              </a:rPr>
              <a:t>   </a:t>
            </a:r>
          </a:p>
          <a:p>
            <a:r>
              <a:rPr lang="it-IT" sz="1600" i="1" dirty="0">
                <a:latin typeface="Arial" panose="020B0604020202020204" pitchFamily="34" charset="0"/>
                <a:cs typeface="Arial" panose="020B0604020202020204" pitchFamily="34" charset="0"/>
              </a:rPr>
              <a:t>  </a:t>
            </a:r>
            <a:r>
              <a:rPr lang="it-IT" sz="1600" b="1" i="1" dirty="0">
                <a:solidFill>
                  <a:schemeClr val="bg2">
                    <a:lumMod val="50000"/>
                  </a:schemeClr>
                </a:solidFill>
                <a:latin typeface="Arial" panose="020B0604020202020204" pitchFamily="34" charset="0"/>
                <a:cs typeface="Arial" panose="020B0604020202020204" pitchFamily="34" charset="0"/>
              </a:rPr>
              <a:t>2017 April 2nd </a:t>
            </a:r>
          </a:p>
          <a:p>
            <a:r>
              <a:rPr lang="it-IT" sz="1600" b="1" i="1" dirty="0">
                <a:solidFill>
                  <a:schemeClr val="bg2">
                    <a:lumMod val="50000"/>
                  </a:schemeClr>
                </a:solidFill>
                <a:latin typeface="Arial" panose="020B0604020202020204" pitchFamily="34" charset="0"/>
                <a:cs typeface="Arial" panose="020B0604020202020204" pitchFamily="34" charset="0"/>
              </a:rPr>
              <a:t>UNITED NATIONS </a:t>
            </a:r>
            <a:r>
              <a:rPr lang="it-IT" sz="1600" b="1" i="1" dirty="0" err="1">
                <a:solidFill>
                  <a:schemeClr val="bg2">
                    <a:lumMod val="50000"/>
                  </a:schemeClr>
                </a:solidFill>
                <a:latin typeface="Arial" panose="020B0604020202020204" pitchFamily="34" charset="0"/>
                <a:cs typeface="Arial" panose="020B0604020202020204" pitchFamily="34" charset="0"/>
              </a:rPr>
              <a:t>Secretary</a:t>
            </a:r>
            <a:r>
              <a:rPr lang="it-IT" sz="1600" b="1" i="1" dirty="0">
                <a:solidFill>
                  <a:schemeClr val="bg2">
                    <a:lumMod val="50000"/>
                  </a:schemeClr>
                </a:solidFill>
                <a:latin typeface="Arial" panose="020B0604020202020204" pitchFamily="34" charset="0"/>
                <a:cs typeface="Arial" panose="020B0604020202020204" pitchFamily="34" charset="0"/>
              </a:rPr>
              <a:t>-General </a:t>
            </a:r>
            <a:r>
              <a:rPr lang="it-IT" sz="1600" b="1" i="1" dirty="0" err="1">
                <a:solidFill>
                  <a:schemeClr val="bg2">
                    <a:lumMod val="50000"/>
                  </a:schemeClr>
                </a:solidFill>
                <a:latin typeface="Arial" panose="020B0604020202020204" pitchFamily="34" charset="0"/>
                <a:cs typeface="Arial" panose="020B0604020202020204" pitchFamily="34" charset="0"/>
              </a:rPr>
              <a:t>António</a:t>
            </a:r>
            <a:r>
              <a:rPr lang="it-IT" sz="1600" b="1" i="1" dirty="0">
                <a:solidFill>
                  <a:schemeClr val="bg2">
                    <a:lumMod val="50000"/>
                  </a:schemeClr>
                </a:solidFill>
                <a:latin typeface="Arial" panose="020B0604020202020204" pitchFamily="34" charset="0"/>
                <a:cs typeface="Arial" panose="020B0604020202020204" pitchFamily="34" charset="0"/>
              </a:rPr>
              <a:t> Guterres</a:t>
            </a:r>
          </a:p>
        </p:txBody>
      </p:sp>
    </p:spTree>
    <p:extLst>
      <p:ext uri="{BB962C8B-B14F-4D97-AF65-F5344CB8AC3E}">
        <p14:creationId xmlns:p14="http://schemas.microsoft.com/office/powerpoint/2010/main" val="32999032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1002" y="2420888"/>
            <a:ext cx="6592746" cy="2481961"/>
          </a:xfrm>
          <a:prstGeom prst="rect">
            <a:avLst/>
          </a:prstGeom>
        </p:spPr>
        <p:txBody>
          <a:bodyPr wrap="square">
            <a:spAutoFit/>
          </a:bodyPr>
          <a:lstStyle/>
          <a:p>
            <a:pPr>
              <a:lnSpc>
                <a:spcPct val="90000"/>
              </a:lnSpc>
              <a:spcBef>
                <a:spcPts val="363"/>
              </a:spcBef>
              <a:buClr>
                <a:srgbClr val="1F497D"/>
              </a:buClr>
              <a:buSzPct val="150000"/>
              <a:tabLst>
                <a:tab pos="723900" algn="l"/>
                <a:tab pos="1447800" algn="l"/>
                <a:tab pos="2171700" algn="l"/>
                <a:tab pos="2895600" algn="l"/>
                <a:tab pos="3619500" algn="l"/>
                <a:tab pos="4343400" algn="l"/>
                <a:tab pos="5067300" algn="l"/>
                <a:tab pos="5791200" algn="l"/>
                <a:tab pos="6515100" algn="l"/>
                <a:tab pos="7239000" algn="l"/>
              </a:tabLst>
            </a:pPr>
            <a:r>
              <a:rPr lang="it-IT" sz="2400" b="1" dirty="0">
                <a:solidFill>
                  <a:srgbClr val="0000FF"/>
                </a:solidFill>
                <a:cs typeface="Cambria"/>
              </a:rPr>
              <a:t>Autismo ad alto funzionamento (HFA)</a:t>
            </a:r>
          </a:p>
          <a:p>
            <a:pPr>
              <a:lnSpc>
                <a:spcPct val="90000"/>
              </a:lnSpc>
              <a:spcBef>
                <a:spcPts val="363"/>
              </a:spcBef>
              <a:buClr>
                <a:srgbClr val="FFFF00"/>
              </a:buClr>
              <a:buSzPct val="150000"/>
              <a:tabLst>
                <a:tab pos="723900" algn="l"/>
                <a:tab pos="1447800" algn="l"/>
                <a:tab pos="2171700" algn="l"/>
                <a:tab pos="2895600" algn="l"/>
                <a:tab pos="3619500" algn="l"/>
                <a:tab pos="4343400" algn="l"/>
                <a:tab pos="5067300" algn="l"/>
                <a:tab pos="5791200" algn="l"/>
                <a:tab pos="6515100" algn="l"/>
                <a:tab pos="7239000" algn="l"/>
              </a:tabLst>
            </a:pPr>
            <a:r>
              <a:rPr lang="it-IT" sz="2000" dirty="0">
                <a:solidFill>
                  <a:schemeClr val="tx1">
                    <a:lumMod val="75000"/>
                    <a:lumOff val="25000"/>
                  </a:schemeClr>
                </a:solidFill>
                <a:cs typeface="Cambria"/>
              </a:rPr>
              <a:t>QI &gt;70</a:t>
            </a:r>
          </a:p>
          <a:p>
            <a:pPr>
              <a:lnSpc>
                <a:spcPct val="90000"/>
              </a:lnSpc>
              <a:spcBef>
                <a:spcPts val="363"/>
              </a:spcBef>
              <a:buClr>
                <a:srgbClr val="FFFF00"/>
              </a:buClr>
              <a:buSzPct val="150000"/>
              <a:tabLst>
                <a:tab pos="723900" algn="l"/>
                <a:tab pos="1447800" algn="l"/>
                <a:tab pos="2171700" algn="l"/>
                <a:tab pos="2895600" algn="l"/>
                <a:tab pos="3619500" algn="l"/>
                <a:tab pos="4343400" algn="l"/>
                <a:tab pos="5067300" algn="l"/>
                <a:tab pos="5791200" algn="l"/>
                <a:tab pos="6515100" algn="l"/>
                <a:tab pos="7239000" algn="l"/>
              </a:tabLst>
            </a:pPr>
            <a:r>
              <a:rPr lang="it-IT" sz="2000" dirty="0">
                <a:solidFill>
                  <a:schemeClr val="tx1">
                    <a:lumMod val="75000"/>
                    <a:lumOff val="25000"/>
                  </a:schemeClr>
                </a:solidFill>
                <a:cs typeface="Cambria"/>
              </a:rPr>
              <a:t>Ritardo nel linguaggio</a:t>
            </a:r>
          </a:p>
          <a:p>
            <a:pPr>
              <a:lnSpc>
                <a:spcPct val="90000"/>
              </a:lnSpc>
              <a:spcBef>
                <a:spcPts val="363"/>
              </a:spcBef>
              <a:buClr>
                <a:srgbClr val="1F497D"/>
              </a:buClr>
              <a:buSzPct val="150000"/>
              <a:tabLst>
                <a:tab pos="723900" algn="l"/>
                <a:tab pos="1447800" algn="l"/>
                <a:tab pos="2171700" algn="l"/>
                <a:tab pos="2895600" algn="l"/>
                <a:tab pos="3619500" algn="l"/>
                <a:tab pos="4343400" algn="l"/>
                <a:tab pos="5067300" algn="l"/>
                <a:tab pos="5791200" algn="l"/>
                <a:tab pos="6515100" algn="l"/>
                <a:tab pos="7239000" algn="l"/>
              </a:tabLst>
            </a:pPr>
            <a:endParaRPr lang="it-IT" sz="2400" dirty="0">
              <a:solidFill>
                <a:schemeClr val="tx1">
                  <a:lumMod val="75000"/>
                  <a:lumOff val="25000"/>
                </a:schemeClr>
              </a:solidFill>
              <a:cs typeface="Cambria"/>
            </a:endParaRPr>
          </a:p>
          <a:p>
            <a:pPr>
              <a:lnSpc>
                <a:spcPct val="90000"/>
              </a:lnSpc>
              <a:spcBef>
                <a:spcPts val="363"/>
              </a:spcBef>
              <a:buClr>
                <a:srgbClr val="1F497D"/>
              </a:buClr>
              <a:buSzPct val="150000"/>
              <a:tabLst>
                <a:tab pos="723900" algn="l"/>
                <a:tab pos="1447800" algn="l"/>
                <a:tab pos="2171700" algn="l"/>
                <a:tab pos="2895600" algn="l"/>
                <a:tab pos="3619500" algn="l"/>
                <a:tab pos="4343400" algn="l"/>
                <a:tab pos="5067300" algn="l"/>
                <a:tab pos="5791200" algn="l"/>
                <a:tab pos="6515100" algn="l"/>
                <a:tab pos="7239000" algn="l"/>
              </a:tabLst>
            </a:pPr>
            <a:r>
              <a:rPr lang="it-IT" sz="2400" b="1" dirty="0">
                <a:solidFill>
                  <a:srgbClr val="0000FF"/>
                </a:solidFill>
                <a:cs typeface="Cambria"/>
              </a:rPr>
              <a:t>Sindrome di ASPERGER (AS)</a:t>
            </a:r>
          </a:p>
          <a:p>
            <a:pPr>
              <a:lnSpc>
                <a:spcPct val="90000"/>
              </a:lnSpc>
              <a:spcBef>
                <a:spcPts val="363"/>
              </a:spcBef>
              <a:buClr>
                <a:srgbClr val="FFFF00"/>
              </a:buClr>
              <a:buSzPct val="150000"/>
              <a:tabLst>
                <a:tab pos="723900" algn="l"/>
                <a:tab pos="1447800" algn="l"/>
                <a:tab pos="2171700" algn="l"/>
                <a:tab pos="2895600" algn="l"/>
                <a:tab pos="3619500" algn="l"/>
                <a:tab pos="4343400" algn="l"/>
                <a:tab pos="5067300" algn="l"/>
                <a:tab pos="5791200" algn="l"/>
                <a:tab pos="6515100" algn="l"/>
                <a:tab pos="7239000" algn="l"/>
              </a:tabLst>
            </a:pPr>
            <a:r>
              <a:rPr lang="it-IT" sz="2000" dirty="0">
                <a:solidFill>
                  <a:schemeClr val="tx1">
                    <a:lumMod val="75000"/>
                    <a:lumOff val="25000"/>
                  </a:schemeClr>
                </a:solidFill>
                <a:cs typeface="Cambria"/>
              </a:rPr>
              <a:t>QI nella norma</a:t>
            </a:r>
          </a:p>
          <a:p>
            <a:pPr>
              <a:lnSpc>
                <a:spcPct val="90000"/>
              </a:lnSpc>
              <a:spcBef>
                <a:spcPts val="363"/>
              </a:spcBef>
              <a:buClr>
                <a:srgbClr val="FFFF00"/>
              </a:buClr>
              <a:buSzPct val="150000"/>
              <a:tabLst>
                <a:tab pos="723900" algn="l"/>
                <a:tab pos="1447800" algn="l"/>
                <a:tab pos="2171700" algn="l"/>
                <a:tab pos="2895600" algn="l"/>
                <a:tab pos="3619500" algn="l"/>
                <a:tab pos="4343400" algn="l"/>
                <a:tab pos="5067300" algn="l"/>
                <a:tab pos="5791200" algn="l"/>
                <a:tab pos="6515100" algn="l"/>
                <a:tab pos="7239000" algn="l"/>
              </a:tabLst>
            </a:pPr>
            <a:r>
              <a:rPr lang="it-IT" sz="2000" dirty="0">
                <a:solidFill>
                  <a:schemeClr val="tx1">
                    <a:lumMod val="75000"/>
                    <a:lumOff val="25000"/>
                  </a:schemeClr>
                </a:solidFill>
                <a:cs typeface="Cambria"/>
              </a:rPr>
              <a:t>assenza di ritardo del linguaggio clinicamente significativo  </a:t>
            </a:r>
          </a:p>
        </p:txBody>
      </p:sp>
      <p:sp>
        <p:nvSpPr>
          <p:cNvPr id="4" name="CasellaDiTesto 3"/>
          <p:cNvSpPr txBox="1"/>
          <p:nvPr/>
        </p:nvSpPr>
        <p:spPr>
          <a:xfrm>
            <a:off x="3938431" y="5013176"/>
            <a:ext cx="4239963" cy="1676356"/>
          </a:xfrm>
          <a:prstGeom prst="rect">
            <a:avLst/>
          </a:prstGeom>
          <a:noFill/>
          <a:ln>
            <a:solidFill>
              <a:srgbClr val="FF6600"/>
            </a:solidFill>
          </a:ln>
        </p:spPr>
        <p:txBody>
          <a:bodyPr wrap="none" rtlCol="0">
            <a:spAutoFit/>
          </a:bodyPr>
          <a:lstStyle/>
          <a:p>
            <a:pPr>
              <a:lnSpc>
                <a:spcPct val="80000"/>
              </a:lnSpc>
            </a:pPr>
            <a:r>
              <a:rPr lang="it-IT" sz="1600" dirty="0">
                <a:solidFill>
                  <a:schemeClr val="tx1">
                    <a:lumMod val="50000"/>
                    <a:lumOff val="50000"/>
                  </a:schemeClr>
                </a:solidFill>
              </a:rPr>
              <a:t>Quoziente Intellettivo</a:t>
            </a:r>
          </a:p>
          <a:p>
            <a:pPr>
              <a:lnSpc>
                <a:spcPct val="80000"/>
              </a:lnSpc>
            </a:pPr>
            <a:endParaRPr lang="it-IT" sz="1600" dirty="0">
              <a:solidFill>
                <a:schemeClr val="tx1">
                  <a:lumMod val="50000"/>
                  <a:lumOff val="50000"/>
                </a:schemeClr>
              </a:solidFill>
            </a:endParaRPr>
          </a:p>
          <a:p>
            <a:pPr>
              <a:lnSpc>
                <a:spcPct val="80000"/>
              </a:lnSpc>
            </a:pPr>
            <a:r>
              <a:rPr lang="it-IT" sz="1600" dirty="0">
                <a:solidFill>
                  <a:schemeClr val="tx1">
                    <a:lumMod val="50000"/>
                    <a:lumOff val="50000"/>
                  </a:schemeClr>
                </a:solidFill>
              </a:rPr>
              <a:t>Norma                                                      </a:t>
            </a:r>
            <a:r>
              <a:rPr lang="it-IT" sz="1600" u="sng" dirty="0">
                <a:solidFill>
                  <a:schemeClr val="tx1">
                    <a:lumMod val="50000"/>
                    <a:lumOff val="50000"/>
                  </a:schemeClr>
                </a:solidFill>
              </a:rPr>
              <a:t>&gt;</a:t>
            </a:r>
            <a:r>
              <a:rPr lang="it-IT" sz="1600" dirty="0">
                <a:solidFill>
                  <a:schemeClr val="tx1">
                    <a:lumMod val="50000"/>
                    <a:lumOff val="50000"/>
                  </a:schemeClr>
                </a:solidFill>
              </a:rPr>
              <a:t> 85</a:t>
            </a:r>
          </a:p>
          <a:p>
            <a:pPr>
              <a:lnSpc>
                <a:spcPct val="80000"/>
              </a:lnSpc>
            </a:pPr>
            <a:endParaRPr lang="it-IT" sz="1600" dirty="0">
              <a:solidFill>
                <a:schemeClr val="tx1">
                  <a:lumMod val="50000"/>
                  <a:lumOff val="50000"/>
                </a:schemeClr>
              </a:solidFill>
            </a:endParaRPr>
          </a:p>
          <a:p>
            <a:pPr>
              <a:lnSpc>
                <a:spcPct val="80000"/>
              </a:lnSpc>
            </a:pPr>
            <a:r>
              <a:rPr lang="it-IT" sz="1600" dirty="0">
                <a:solidFill>
                  <a:schemeClr val="tx1">
                    <a:lumMod val="50000"/>
                    <a:lumOff val="50000"/>
                  </a:schemeClr>
                </a:solidFill>
              </a:rPr>
              <a:t>Funzionamento cognitivo  limite           84-70</a:t>
            </a:r>
          </a:p>
          <a:p>
            <a:pPr>
              <a:lnSpc>
                <a:spcPct val="80000"/>
              </a:lnSpc>
            </a:pPr>
            <a:endParaRPr lang="it-IT" sz="1600" dirty="0">
              <a:solidFill>
                <a:schemeClr val="tx1">
                  <a:lumMod val="50000"/>
                  <a:lumOff val="50000"/>
                </a:schemeClr>
              </a:solidFill>
            </a:endParaRPr>
          </a:p>
          <a:p>
            <a:pPr>
              <a:lnSpc>
                <a:spcPct val="80000"/>
              </a:lnSpc>
            </a:pPr>
            <a:r>
              <a:rPr lang="it-IT" sz="1600" dirty="0">
                <a:solidFill>
                  <a:schemeClr val="tx1">
                    <a:lumMod val="50000"/>
                    <a:lumOff val="50000"/>
                  </a:schemeClr>
                </a:solidFill>
              </a:rPr>
              <a:t>Ritardo mentale                                       </a:t>
            </a:r>
            <a:r>
              <a:rPr lang="it-IT" sz="1600" u="sng" dirty="0">
                <a:solidFill>
                  <a:schemeClr val="tx1">
                    <a:lumMod val="50000"/>
                    <a:lumOff val="50000"/>
                  </a:schemeClr>
                </a:solidFill>
              </a:rPr>
              <a:t>&lt;</a:t>
            </a:r>
            <a:r>
              <a:rPr lang="it-IT" sz="1600" dirty="0">
                <a:solidFill>
                  <a:schemeClr val="tx1">
                    <a:lumMod val="50000"/>
                    <a:lumOff val="50000"/>
                  </a:schemeClr>
                </a:solidFill>
              </a:rPr>
              <a:t>69</a:t>
            </a:r>
          </a:p>
          <a:p>
            <a:pPr>
              <a:lnSpc>
                <a:spcPct val="80000"/>
              </a:lnSpc>
            </a:pPr>
            <a:endParaRPr lang="it-IT" sz="1600" dirty="0">
              <a:solidFill>
                <a:schemeClr val="tx1">
                  <a:lumMod val="50000"/>
                  <a:lumOff val="50000"/>
                </a:schemeClr>
              </a:solidFill>
            </a:endParaRPr>
          </a:p>
        </p:txBody>
      </p:sp>
      <p:sp>
        <p:nvSpPr>
          <p:cNvPr id="6" name="CasellaDiTesto 5"/>
          <p:cNvSpPr txBox="1"/>
          <p:nvPr/>
        </p:nvSpPr>
        <p:spPr>
          <a:xfrm>
            <a:off x="2627784" y="620688"/>
            <a:ext cx="3744416" cy="769441"/>
          </a:xfrm>
          <a:prstGeom prst="rect">
            <a:avLst/>
          </a:prstGeom>
          <a:noFill/>
        </p:spPr>
        <p:txBody>
          <a:bodyPr wrap="square" rtlCol="0">
            <a:spAutoFit/>
          </a:bodyPr>
          <a:lstStyle/>
          <a:p>
            <a:pPr algn="ctr"/>
            <a:r>
              <a:rPr lang="it-IT" sz="4400" dirty="0">
                <a:solidFill>
                  <a:srgbClr val="FFFFFF"/>
                </a:solidFill>
                <a:cs typeface="Chalkduster"/>
              </a:rPr>
              <a:t>HFA o AS? </a:t>
            </a:r>
          </a:p>
        </p:txBody>
      </p:sp>
    </p:spTree>
    <p:extLst>
      <p:ext uri="{BB962C8B-B14F-4D97-AF65-F5344CB8AC3E}">
        <p14:creationId xmlns:p14="http://schemas.microsoft.com/office/powerpoint/2010/main" val="22278035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4722813" y="1816100"/>
            <a:ext cx="4008437" cy="1914525"/>
          </a:xfrm>
        </p:spPr>
        <p:txBody>
          <a:bodyPr/>
          <a:lstStyle/>
          <a:p>
            <a:pPr algn="ctr">
              <a:defRPr/>
            </a:pPr>
            <a:r>
              <a:rPr lang="it-IT" sz="2800" b="1" i="1" dirty="0">
                <a:solidFill>
                  <a:schemeClr val="accent3">
                    <a:lumMod val="75000"/>
                  </a:schemeClr>
                </a:solidFill>
              </a:rPr>
              <a:t>“disabilità invisibile”: </a:t>
            </a:r>
            <a:r>
              <a:rPr lang="it-IT" sz="2800" dirty="0">
                <a:solidFill>
                  <a:schemeClr val="tx1">
                    <a:lumMod val="50000"/>
                    <a:lumOff val="50000"/>
                  </a:schemeClr>
                </a:solidFill>
              </a:rPr>
              <a:t>perché dare un’etichetta nei casi in cui l’autismo “non si vede”?</a:t>
            </a:r>
          </a:p>
        </p:txBody>
      </p:sp>
      <p:pic>
        <p:nvPicPr>
          <p:cNvPr id="3" name="Segnaposto immagine 2"/>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228600" y="1143000"/>
            <a:ext cx="3923935" cy="3923935"/>
          </a:xfrm>
        </p:spPr>
      </p:pic>
    </p:spTree>
    <p:extLst>
      <p:ext uri="{BB962C8B-B14F-4D97-AF65-F5344CB8AC3E}">
        <p14:creationId xmlns:p14="http://schemas.microsoft.com/office/powerpoint/2010/main" val="9368167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Immagin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32088" y="1222375"/>
            <a:ext cx="3619500" cy="238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Immagin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063" y="3867150"/>
            <a:ext cx="3502025" cy="2625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Immagin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41838" y="3867150"/>
            <a:ext cx="4060825" cy="2706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2" name="CasellaDiTesto 1"/>
          <p:cNvSpPr txBox="1">
            <a:spLocks noChangeArrowheads="1"/>
          </p:cNvSpPr>
          <p:nvPr/>
        </p:nvSpPr>
        <p:spPr bwMode="auto">
          <a:xfrm>
            <a:off x="1707357" y="143669"/>
            <a:ext cx="5668962"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2800" dirty="0">
                <a:solidFill>
                  <a:srgbClr val="FFFFFF"/>
                </a:solidFill>
              </a:rPr>
              <a:t>Quando la diversità è invisibile …</a:t>
            </a:r>
          </a:p>
        </p:txBody>
      </p:sp>
    </p:spTree>
    <p:extLst>
      <p:ext uri="{BB962C8B-B14F-4D97-AF65-F5344CB8AC3E}">
        <p14:creationId xmlns:p14="http://schemas.microsoft.com/office/powerpoint/2010/main" val="2359155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Immagine 4" descr="10 De la Tour - Il baro con l'asso di fiori.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65212"/>
            <a:ext cx="9244420" cy="5792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8" name="CasellaDiTesto 5"/>
          <p:cNvSpPr txBox="1">
            <a:spLocks noChangeArrowheads="1"/>
          </p:cNvSpPr>
          <p:nvPr/>
        </p:nvSpPr>
        <p:spPr bwMode="auto">
          <a:xfrm>
            <a:off x="411163" y="307975"/>
            <a:ext cx="8415337" cy="461963"/>
          </a:xfrm>
          <a:prstGeom prst="rect">
            <a:avLst/>
          </a:prstGeo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it-IT" dirty="0">
                <a:solidFill>
                  <a:schemeClr val="bg1"/>
                </a:solidFill>
              </a:rPr>
              <a:t>Deficit della comunicazione e della interazione sociale</a:t>
            </a:r>
          </a:p>
        </p:txBody>
      </p:sp>
    </p:spTree>
    <p:extLst>
      <p:ext uri="{BB962C8B-B14F-4D97-AF65-F5344CB8AC3E}">
        <p14:creationId xmlns:p14="http://schemas.microsoft.com/office/powerpoint/2010/main" val="18651177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olo 1"/>
          <p:cNvSpPr>
            <a:spLocks noGrp="1"/>
          </p:cNvSpPr>
          <p:nvPr>
            <p:ph type="title"/>
          </p:nvPr>
        </p:nvSpPr>
        <p:spPr>
          <a:xfrm>
            <a:off x="457200" y="390730"/>
            <a:ext cx="7663832" cy="1143000"/>
          </a:xfrm>
        </p:spPr>
        <p:txBody>
          <a:bodyPr/>
          <a:lstStyle/>
          <a:p>
            <a:r>
              <a:rPr lang="it-IT" sz="3200" dirty="0">
                <a:solidFill>
                  <a:srgbClr val="FFFFFF"/>
                </a:solidFill>
                <a:latin typeface="Calibri" charset="0"/>
                <a:ea typeface="MS PGothic" charset="0"/>
              </a:rPr>
              <a:t>Le persone con ASD hanno un aumentato rischio per …</a:t>
            </a:r>
          </a:p>
        </p:txBody>
      </p:sp>
      <p:sp>
        <p:nvSpPr>
          <p:cNvPr id="33794" name="Segnaposto contenuto 2"/>
          <p:cNvSpPr>
            <a:spLocks noGrp="1"/>
          </p:cNvSpPr>
          <p:nvPr>
            <p:ph idx="1"/>
          </p:nvPr>
        </p:nvSpPr>
        <p:spPr>
          <a:xfrm>
            <a:off x="457200" y="2304947"/>
            <a:ext cx="4293134" cy="4359513"/>
          </a:xfrm>
          <a:ln>
            <a:solidFill>
              <a:srgbClr val="FF6600"/>
            </a:solidFill>
            <a:miter lim="800000"/>
            <a:headEnd/>
            <a:tailEnd/>
          </a:ln>
        </p:spPr>
        <p:txBody>
          <a:bodyPr anchor="ctr">
            <a:normAutofit fontScale="92500" lnSpcReduction="20000"/>
          </a:bodyPr>
          <a:lstStyle/>
          <a:p>
            <a:pPr marL="0" indent="0">
              <a:buFont typeface="Arial" charset="0"/>
              <a:buNone/>
            </a:pPr>
            <a:endParaRPr lang="it-IT" sz="2800" dirty="0">
              <a:latin typeface="Calibri" charset="0"/>
              <a:ea typeface="MS PGothic" charset="0"/>
            </a:endParaRPr>
          </a:p>
          <a:p>
            <a:pPr marL="0" indent="0">
              <a:buFont typeface="Arial" charset="0"/>
              <a:buNone/>
            </a:pPr>
            <a:r>
              <a:rPr lang="it-IT" sz="2800" dirty="0">
                <a:latin typeface="Calibri" charset="0"/>
                <a:ea typeface="MS PGothic" charset="0"/>
              </a:rPr>
              <a:t>… abbandono scolastico</a:t>
            </a:r>
          </a:p>
          <a:p>
            <a:pPr marL="0" indent="0">
              <a:buFont typeface="Arial" charset="0"/>
              <a:buNone/>
            </a:pPr>
            <a:r>
              <a:rPr lang="it-IT" sz="2800" dirty="0">
                <a:latin typeface="Calibri" charset="0"/>
                <a:ea typeface="MS PGothic" charset="0"/>
              </a:rPr>
              <a:t>… disturbi della condotta/comportamenti a rischio</a:t>
            </a:r>
          </a:p>
          <a:p>
            <a:pPr marL="0" indent="0">
              <a:buFont typeface="Arial" charset="0"/>
              <a:buNone/>
            </a:pPr>
            <a:r>
              <a:rPr lang="it-IT" sz="2800" dirty="0">
                <a:latin typeface="Calibri" charset="0"/>
                <a:ea typeface="MS PGothic" charset="0"/>
              </a:rPr>
              <a:t>… bullismo</a:t>
            </a:r>
          </a:p>
          <a:p>
            <a:pPr marL="0" indent="0">
              <a:buFont typeface="Arial" charset="0"/>
              <a:buNone/>
            </a:pPr>
            <a:r>
              <a:rPr lang="it-IT" sz="2800" dirty="0">
                <a:latin typeface="Calibri" charset="0"/>
                <a:ea typeface="MS PGothic" charset="0"/>
              </a:rPr>
              <a:t>… abusi (in particolare, nel genere femminile)</a:t>
            </a:r>
          </a:p>
          <a:p>
            <a:pPr marL="0" indent="0">
              <a:buFont typeface="Arial" charset="0"/>
              <a:buNone/>
            </a:pPr>
            <a:r>
              <a:rPr lang="it-IT" sz="2800" dirty="0">
                <a:latin typeface="Calibri" charset="0"/>
                <a:ea typeface="MS PGothic" charset="0"/>
              </a:rPr>
              <a:t>… depressione</a:t>
            </a:r>
          </a:p>
          <a:p>
            <a:pPr marL="0" indent="0">
              <a:buFont typeface="Arial" charset="0"/>
              <a:buNone/>
            </a:pPr>
            <a:endParaRPr lang="it-IT" sz="2800" dirty="0">
              <a:latin typeface="Calibri" charset="0"/>
              <a:ea typeface="MS PGothic" charset="0"/>
            </a:endParaRPr>
          </a:p>
        </p:txBody>
      </p:sp>
      <p:pic>
        <p:nvPicPr>
          <p:cNvPr id="4" name="Immagin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98967" y="2923413"/>
            <a:ext cx="41148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509870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p:cNvPicPr>
            <a:picLocks noChangeAspect="1"/>
          </p:cNvPicPr>
          <p:nvPr/>
        </p:nvPicPr>
        <p:blipFill>
          <a:blip r:embed="rId2"/>
          <a:stretch>
            <a:fillRect/>
          </a:stretch>
        </p:blipFill>
        <p:spPr>
          <a:xfrm>
            <a:off x="6880666" y="4025756"/>
            <a:ext cx="1605626" cy="1727572"/>
          </a:xfrm>
          <a:prstGeom prst="rect">
            <a:avLst/>
          </a:prstGeom>
        </p:spPr>
      </p:pic>
      <p:pic>
        <p:nvPicPr>
          <p:cNvPr id="4" name="Immagine 3"/>
          <p:cNvPicPr>
            <a:picLocks noChangeAspect="1"/>
          </p:cNvPicPr>
          <p:nvPr/>
        </p:nvPicPr>
        <p:blipFill>
          <a:blip r:embed="rId3"/>
          <a:stretch>
            <a:fillRect/>
          </a:stretch>
        </p:blipFill>
        <p:spPr>
          <a:xfrm>
            <a:off x="6553319" y="3007964"/>
            <a:ext cx="2170383" cy="1233370"/>
          </a:xfrm>
          <a:prstGeom prst="rect">
            <a:avLst/>
          </a:prstGeom>
        </p:spPr>
      </p:pic>
      <p:sp>
        <p:nvSpPr>
          <p:cNvPr id="5" name="CasellaDiTesto 4"/>
          <p:cNvSpPr txBox="1"/>
          <p:nvPr/>
        </p:nvSpPr>
        <p:spPr>
          <a:xfrm>
            <a:off x="0" y="2335014"/>
            <a:ext cx="9143999" cy="707886"/>
          </a:xfrm>
          <a:prstGeom prst="rect">
            <a:avLst/>
          </a:prstGeom>
          <a:noFill/>
        </p:spPr>
        <p:txBody>
          <a:bodyPr wrap="square" rtlCol="0">
            <a:spAutoFit/>
          </a:bodyPr>
          <a:lstStyle/>
          <a:p>
            <a:pPr algn="ctr"/>
            <a:r>
              <a:rPr lang="it-IT" sz="2000" dirty="0">
                <a:solidFill>
                  <a:srgbClr val="0000FF"/>
                </a:solidFill>
              </a:rPr>
              <a:t>VALUTAZIONE FUNZIONALE per TUTTE le persone con ASD</a:t>
            </a:r>
          </a:p>
          <a:p>
            <a:pPr algn="ctr"/>
            <a:endParaRPr lang="it-IT" sz="2000" dirty="0">
              <a:solidFill>
                <a:srgbClr val="0000FF"/>
              </a:solidFill>
            </a:endParaRPr>
          </a:p>
        </p:txBody>
      </p:sp>
      <p:sp>
        <p:nvSpPr>
          <p:cNvPr id="9" name="Titolo 1"/>
          <p:cNvSpPr txBox="1">
            <a:spLocks/>
          </p:cNvSpPr>
          <p:nvPr/>
        </p:nvSpPr>
        <p:spPr>
          <a:xfrm>
            <a:off x="1237418" y="377227"/>
            <a:ext cx="6784408" cy="1143000"/>
          </a:xfrm>
          <a:prstGeom prst="rect">
            <a:avLst/>
          </a:prstGeom>
        </p:spPr>
        <p:txBody>
          <a:bodyPr vert="horz" lIns="0" tIns="45720" rIns="0" bIns="45720" rtlCol="0" anchor="ctr">
            <a:normAutofit/>
          </a:bodyPr>
          <a:lst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40000"/>
              </a:lnSpc>
            </a:pPr>
            <a:r>
              <a:rPr lang="it-IT" sz="2800" dirty="0">
                <a:solidFill>
                  <a:srgbClr val="FFFFFF"/>
                </a:solidFill>
              </a:rPr>
              <a:t>Le “dimensioni” dell’autismo:</a:t>
            </a:r>
            <a:br>
              <a:rPr lang="it-IT" sz="2800" dirty="0">
                <a:solidFill>
                  <a:srgbClr val="FFFFFF"/>
                </a:solidFill>
              </a:rPr>
            </a:br>
            <a:r>
              <a:rPr lang="it-IT" sz="2000" dirty="0">
                <a:solidFill>
                  <a:srgbClr val="FFFFFF"/>
                </a:solidFill>
              </a:rPr>
              <a:t>una combinazione unica per ogni persona</a:t>
            </a:r>
          </a:p>
        </p:txBody>
      </p:sp>
      <p:sp>
        <p:nvSpPr>
          <p:cNvPr id="10" name="CasellaDiTesto 9"/>
          <p:cNvSpPr txBox="1"/>
          <p:nvPr/>
        </p:nvSpPr>
        <p:spPr>
          <a:xfrm>
            <a:off x="1912989" y="3007965"/>
            <a:ext cx="3677678" cy="3277820"/>
          </a:xfrm>
          <a:prstGeom prst="rect">
            <a:avLst/>
          </a:prstGeom>
          <a:noFill/>
        </p:spPr>
        <p:txBody>
          <a:bodyPr wrap="square" rtlCol="0">
            <a:spAutoFit/>
          </a:bodyPr>
          <a:lstStyle/>
          <a:p>
            <a:pPr>
              <a:lnSpc>
                <a:spcPct val="130000"/>
              </a:lnSpc>
            </a:pPr>
            <a:r>
              <a:rPr lang="it-IT" sz="2000" dirty="0"/>
              <a:t>Dimensione sociale</a:t>
            </a:r>
          </a:p>
          <a:p>
            <a:pPr>
              <a:lnSpc>
                <a:spcPct val="130000"/>
              </a:lnSpc>
            </a:pPr>
            <a:r>
              <a:rPr lang="it-IT" sz="2000" dirty="0"/>
              <a:t>Dimensione emotiva</a:t>
            </a:r>
          </a:p>
          <a:p>
            <a:pPr>
              <a:lnSpc>
                <a:spcPct val="130000"/>
              </a:lnSpc>
            </a:pPr>
            <a:r>
              <a:rPr lang="it-IT" sz="2000" dirty="0"/>
              <a:t>Dimensione sensoriale</a:t>
            </a:r>
          </a:p>
          <a:p>
            <a:pPr>
              <a:lnSpc>
                <a:spcPct val="130000"/>
              </a:lnSpc>
            </a:pPr>
            <a:r>
              <a:rPr lang="it-IT" sz="2000" dirty="0"/>
              <a:t>Dimensione cognitiva</a:t>
            </a:r>
          </a:p>
          <a:p>
            <a:pPr>
              <a:lnSpc>
                <a:spcPct val="130000"/>
              </a:lnSpc>
            </a:pPr>
            <a:r>
              <a:rPr lang="it-IT" sz="2000" dirty="0"/>
              <a:t>Dimensione linguistica</a:t>
            </a:r>
          </a:p>
          <a:p>
            <a:pPr>
              <a:lnSpc>
                <a:spcPct val="130000"/>
              </a:lnSpc>
            </a:pPr>
            <a:r>
              <a:rPr lang="it-IT" sz="2000" dirty="0"/>
              <a:t>Dimensione comunicativa</a:t>
            </a:r>
          </a:p>
          <a:p>
            <a:pPr>
              <a:lnSpc>
                <a:spcPct val="130000"/>
              </a:lnSpc>
            </a:pPr>
            <a:r>
              <a:rPr lang="it-IT" sz="2000" dirty="0"/>
              <a:t>Dimensione comportamentale</a:t>
            </a:r>
          </a:p>
          <a:p>
            <a:pPr>
              <a:lnSpc>
                <a:spcPct val="130000"/>
              </a:lnSpc>
            </a:pPr>
            <a:r>
              <a:rPr lang="it-IT" sz="2000" dirty="0"/>
              <a:t>Dimensione motoria</a:t>
            </a:r>
          </a:p>
        </p:txBody>
      </p:sp>
      <p:sp>
        <p:nvSpPr>
          <p:cNvPr id="11" name="Parentesi graffa chiusa 10"/>
          <p:cNvSpPr/>
          <p:nvPr/>
        </p:nvSpPr>
        <p:spPr>
          <a:xfrm>
            <a:off x="5115750" y="3007964"/>
            <a:ext cx="648072" cy="3329525"/>
          </a:xfrm>
          <a:prstGeom prst="rightBrace">
            <a:avLst>
              <a:gd name="adj1" fmla="val 31617"/>
              <a:gd name="adj2" fmla="val 46356"/>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14" name="CasellaDiTesto 13"/>
          <p:cNvSpPr txBox="1"/>
          <p:nvPr/>
        </p:nvSpPr>
        <p:spPr>
          <a:xfrm>
            <a:off x="5763822" y="5584857"/>
            <a:ext cx="3380177" cy="923330"/>
          </a:xfrm>
          <a:prstGeom prst="rect">
            <a:avLst/>
          </a:prstGeom>
          <a:noFill/>
        </p:spPr>
        <p:txBody>
          <a:bodyPr wrap="square" rtlCol="0">
            <a:spAutoFit/>
          </a:bodyPr>
          <a:lstStyle/>
          <a:p>
            <a:r>
              <a:rPr lang="it-IT" dirty="0">
                <a:solidFill>
                  <a:srgbClr val="000090"/>
                </a:solidFill>
              </a:rPr>
              <a:t>+ personalità</a:t>
            </a:r>
          </a:p>
          <a:p>
            <a:r>
              <a:rPr lang="it-IT" dirty="0">
                <a:solidFill>
                  <a:srgbClr val="000090"/>
                </a:solidFill>
              </a:rPr>
              <a:t>+ ambiente (famiglia, scuola)</a:t>
            </a:r>
          </a:p>
          <a:p>
            <a:r>
              <a:rPr lang="it-IT" dirty="0">
                <a:solidFill>
                  <a:srgbClr val="000090"/>
                </a:solidFill>
              </a:rPr>
              <a:t>+ esperienze</a:t>
            </a:r>
          </a:p>
        </p:txBody>
      </p:sp>
    </p:spTree>
    <p:extLst>
      <p:ext uri="{BB962C8B-B14F-4D97-AF65-F5344CB8AC3E}">
        <p14:creationId xmlns:p14="http://schemas.microsoft.com/office/powerpoint/2010/main" val="269870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391700" y="297219"/>
            <a:ext cx="6566656" cy="1446550"/>
          </a:xfrm>
          <a:prstGeom prst="rect">
            <a:avLst/>
          </a:prstGeom>
          <a:noFill/>
        </p:spPr>
        <p:txBody>
          <a:bodyPr wrap="square" rtlCol="0">
            <a:spAutoFit/>
          </a:bodyPr>
          <a:lstStyle/>
          <a:p>
            <a:pPr algn="ctr"/>
            <a:r>
              <a:rPr lang="it-IT" sz="4400" dirty="0">
                <a:solidFill>
                  <a:schemeClr val="bg1"/>
                </a:solidFill>
              </a:rPr>
              <a:t>Come “funziona” </a:t>
            </a:r>
          </a:p>
          <a:p>
            <a:pPr algn="ctr"/>
            <a:r>
              <a:rPr lang="it-IT" sz="4400" dirty="0">
                <a:solidFill>
                  <a:schemeClr val="bg1"/>
                </a:solidFill>
              </a:rPr>
              <a:t>una persona con autismo?</a:t>
            </a:r>
          </a:p>
        </p:txBody>
      </p:sp>
      <p:pic>
        <p:nvPicPr>
          <p:cNvPr id="6" name="Immagine 5"/>
          <p:cNvPicPr>
            <a:picLocks noChangeAspect="1"/>
          </p:cNvPicPr>
          <p:nvPr/>
        </p:nvPicPr>
        <p:blipFill>
          <a:blip r:embed="rId2"/>
          <a:stretch>
            <a:fillRect/>
          </a:stretch>
        </p:blipFill>
        <p:spPr>
          <a:xfrm>
            <a:off x="4778800" y="3099751"/>
            <a:ext cx="1605626" cy="1727572"/>
          </a:xfrm>
          <a:prstGeom prst="rect">
            <a:avLst/>
          </a:prstGeom>
        </p:spPr>
      </p:pic>
      <p:pic>
        <p:nvPicPr>
          <p:cNvPr id="7" name="Picture 2" descr="E:\images-1.jpg"/>
          <p:cNvPicPr>
            <a:picLocks noChangeAspect="1" noChangeArrowheads="1"/>
          </p:cNvPicPr>
          <p:nvPr/>
        </p:nvPicPr>
        <p:blipFill>
          <a:blip r:embed="rId3"/>
          <a:srcRect/>
          <a:stretch>
            <a:fillRect/>
          </a:stretch>
        </p:blipFill>
        <p:spPr bwMode="auto">
          <a:xfrm>
            <a:off x="6384426" y="3142345"/>
            <a:ext cx="2195009" cy="1520248"/>
          </a:xfrm>
          <a:prstGeom prst="rect">
            <a:avLst/>
          </a:prstGeom>
          <a:noFill/>
        </p:spPr>
      </p:pic>
      <p:pic>
        <p:nvPicPr>
          <p:cNvPr id="8" name="Immagine 7"/>
          <p:cNvPicPr>
            <a:picLocks noChangeAspect="1"/>
          </p:cNvPicPr>
          <p:nvPr/>
        </p:nvPicPr>
        <p:blipFill>
          <a:blip r:embed="rId4"/>
          <a:stretch>
            <a:fillRect/>
          </a:stretch>
        </p:blipFill>
        <p:spPr>
          <a:xfrm>
            <a:off x="675582" y="2040006"/>
            <a:ext cx="3802178" cy="3596655"/>
          </a:xfrm>
          <a:prstGeom prst="rect">
            <a:avLst/>
          </a:prstGeom>
        </p:spPr>
      </p:pic>
      <p:sp>
        <p:nvSpPr>
          <p:cNvPr id="9" name="Croce 8"/>
          <p:cNvSpPr/>
          <p:nvPr/>
        </p:nvSpPr>
        <p:spPr>
          <a:xfrm rot="2682467">
            <a:off x="473861" y="1579251"/>
            <a:ext cx="4227637" cy="4229312"/>
          </a:xfrm>
          <a:prstGeom prst="plus">
            <a:avLst>
              <a:gd name="adj" fmla="val 47230"/>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2463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2"/>
          <p:cNvSpPr>
            <a:spLocks noGrp="1"/>
          </p:cNvSpPr>
          <p:nvPr>
            <p:ph type="title"/>
          </p:nvPr>
        </p:nvSpPr>
        <p:spPr>
          <a:xfrm>
            <a:off x="5051425" y="2907366"/>
            <a:ext cx="3635375" cy="2209800"/>
          </a:xfrm>
        </p:spPr>
        <p:txBody>
          <a:bodyPr/>
          <a:lstStyle/>
          <a:p>
            <a:r>
              <a:rPr lang="it-IT" sz="4000" dirty="0"/>
              <a:t>Quali sono le differenze dell’autismo rispetto allo sviluppo </a:t>
            </a:r>
            <a:r>
              <a:rPr lang="it-IT" sz="4000" dirty="0" err="1"/>
              <a:t>neurotipico</a:t>
            </a:r>
            <a:r>
              <a:rPr lang="it-IT" sz="4000" dirty="0"/>
              <a:t>?</a:t>
            </a:r>
          </a:p>
        </p:txBody>
      </p:sp>
      <p:pic>
        <p:nvPicPr>
          <p:cNvPr id="6" name="Segnaposto immagine 7"/>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228600" y="1486096"/>
            <a:ext cx="4054589" cy="3924103"/>
          </a:xfrm>
        </p:spPr>
      </p:pic>
    </p:spTree>
    <p:extLst>
      <p:ext uri="{BB962C8B-B14F-4D97-AF65-F5344CB8AC3E}">
        <p14:creationId xmlns:p14="http://schemas.microsoft.com/office/powerpoint/2010/main" val="36005393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4835239" y="656641"/>
            <a:ext cx="3635375" cy="1447800"/>
          </a:xfrm>
        </p:spPr>
        <p:txBody>
          <a:bodyPr/>
          <a:lstStyle/>
          <a:p>
            <a:r>
              <a:rPr lang="it-IT" dirty="0"/>
              <a:t>Differenze Percettive</a:t>
            </a:r>
          </a:p>
        </p:txBody>
      </p:sp>
      <p:sp>
        <p:nvSpPr>
          <p:cNvPr id="6" name="Segnaposto testo 2"/>
          <p:cNvSpPr>
            <a:spLocks noGrp="1"/>
          </p:cNvSpPr>
          <p:nvPr>
            <p:ph type="body" sz="half" idx="2"/>
          </p:nvPr>
        </p:nvSpPr>
        <p:spPr>
          <a:xfrm>
            <a:off x="4743813" y="2780928"/>
            <a:ext cx="4396680" cy="3505667"/>
          </a:xfrm>
        </p:spPr>
        <p:txBody>
          <a:bodyPr>
            <a:normAutofit/>
          </a:bodyPr>
          <a:lstStyle/>
          <a:p>
            <a:r>
              <a:rPr lang="it-IT" dirty="0"/>
              <a:t>nel  modo DI FILTRARE gli stimoli,</a:t>
            </a:r>
          </a:p>
          <a:p>
            <a:r>
              <a:rPr lang="it-IT" dirty="0"/>
              <a:t>nell’INTENSITÀ percepita, </a:t>
            </a:r>
          </a:p>
          <a:p>
            <a:r>
              <a:rPr lang="it-IT" dirty="0"/>
              <a:t>nell’ATTENZIONE verso  gli  stimoli,</a:t>
            </a:r>
          </a:p>
          <a:p>
            <a:r>
              <a:rPr lang="it-IT" dirty="0"/>
              <a:t>nella loro MODULAZIONE nel  tempo,</a:t>
            </a:r>
          </a:p>
          <a:p>
            <a:r>
              <a:rPr lang="it-IT" dirty="0"/>
              <a:t>nella  percezione  del  proprio corpo e nei MOVIMENTI</a:t>
            </a:r>
          </a:p>
          <a:p>
            <a:endParaRPr lang="it-IT" dirty="0">
              <a:solidFill>
                <a:srgbClr val="000090"/>
              </a:solidFill>
            </a:endParaRPr>
          </a:p>
        </p:txBody>
      </p:sp>
      <p:pic>
        <p:nvPicPr>
          <p:cNvPr id="7" name="Segnaposto immagine 4"/>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4732" r="9113"/>
          <a:stretch/>
        </p:blipFill>
        <p:spPr>
          <a:xfrm>
            <a:off x="113871" y="1405037"/>
            <a:ext cx="4219724" cy="4005162"/>
          </a:xfrm>
        </p:spPr>
      </p:pic>
    </p:spTree>
    <p:extLst>
      <p:ext uri="{BB962C8B-B14F-4D97-AF65-F5344CB8AC3E}">
        <p14:creationId xmlns:p14="http://schemas.microsoft.com/office/powerpoint/2010/main" val="25743554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gnaposto contenuto 3"/>
          <p:cNvPicPr>
            <a:picLocks noChangeAspect="1"/>
          </p:cNvPicPr>
          <p:nvPr/>
        </p:nvPicPr>
        <p:blipFill>
          <a:blip r:embed="rId2" cstate="screen">
            <a:extLst>
              <a:ext uri="{28A0092B-C50C-407E-A947-70E740481C1C}">
                <a14:useLocalDpi xmlns:a14="http://schemas.microsoft.com/office/drawing/2010/main"/>
              </a:ext>
            </a:extLst>
          </a:blip>
          <a:srcRect t="11181" b="11181"/>
          <a:stretch>
            <a:fillRect/>
          </a:stretch>
        </p:blipFill>
        <p:spPr>
          <a:xfrm>
            <a:off x="5364088" y="4725144"/>
            <a:ext cx="3559295" cy="1657869"/>
          </a:xfrm>
          <a:prstGeom prst="rect">
            <a:avLst/>
          </a:prstGeom>
        </p:spPr>
      </p:pic>
      <p:sp>
        <p:nvSpPr>
          <p:cNvPr id="4" name="Titolo 1"/>
          <p:cNvSpPr txBox="1">
            <a:spLocks/>
          </p:cNvSpPr>
          <p:nvPr/>
        </p:nvSpPr>
        <p:spPr>
          <a:xfrm>
            <a:off x="207683" y="548680"/>
            <a:ext cx="8640960" cy="785818"/>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3600" dirty="0">
                <a:solidFill>
                  <a:schemeClr val="bg1"/>
                </a:solidFill>
                <a:ea typeface="+mj-ea"/>
                <a:cs typeface="Chalkduster"/>
              </a:rPr>
              <a:t>Alterazione delle percezioni sensoriali </a:t>
            </a:r>
            <a:endParaRPr kumimoji="0" lang="it-IT" sz="3600" b="0" i="0" u="none" strike="noStrike" kern="1200" cap="none" spc="0" normalizeH="0" baseline="0" noProof="0" dirty="0">
              <a:ln>
                <a:noFill/>
              </a:ln>
              <a:solidFill>
                <a:schemeClr val="bg1"/>
              </a:solidFill>
              <a:effectLst/>
              <a:uLnTx/>
              <a:uFillTx/>
              <a:ea typeface="+mj-ea"/>
              <a:cs typeface="Chalkduster"/>
            </a:endParaRPr>
          </a:p>
        </p:txBody>
      </p:sp>
      <p:sp>
        <p:nvSpPr>
          <p:cNvPr id="5" name="Rettangolo 4"/>
          <p:cNvSpPr/>
          <p:nvPr/>
        </p:nvSpPr>
        <p:spPr>
          <a:xfrm>
            <a:off x="264674" y="2492896"/>
            <a:ext cx="8877795" cy="3239861"/>
          </a:xfrm>
          <a:prstGeom prst="rect">
            <a:avLst/>
          </a:prstGeom>
        </p:spPr>
        <p:txBody>
          <a:bodyPr wrap="square">
            <a:spAutoFit/>
          </a:bodyPr>
          <a:lstStyle/>
          <a:p>
            <a:pPr>
              <a:lnSpc>
                <a:spcPct val="120000"/>
              </a:lnSpc>
              <a:tabLst>
                <a:tab pos="723900" algn="l"/>
                <a:tab pos="1447800" algn="l"/>
                <a:tab pos="2171700" algn="l"/>
                <a:tab pos="2895600" algn="l"/>
                <a:tab pos="3619500" algn="l"/>
                <a:tab pos="4343400" algn="l"/>
                <a:tab pos="5067300" algn="l"/>
                <a:tab pos="5791200" algn="l"/>
                <a:tab pos="6515100" algn="l"/>
                <a:tab pos="7239000" algn="l"/>
              </a:tabLst>
            </a:pPr>
            <a:r>
              <a:rPr lang="it-IT" sz="2000" dirty="0">
                <a:solidFill>
                  <a:schemeClr val="tx1">
                    <a:lumMod val="50000"/>
                    <a:lumOff val="50000"/>
                  </a:schemeClr>
                </a:solidFill>
                <a:cs typeface="Cambria"/>
              </a:rPr>
              <a:t>Le </a:t>
            </a:r>
            <a:r>
              <a:rPr lang="it-IT" sz="2000" b="1" dirty="0">
                <a:solidFill>
                  <a:srgbClr val="3366FF"/>
                </a:solidFill>
                <a:cs typeface="Cambria"/>
              </a:rPr>
              <a:t>anomalie nella elaborazione  degli  stimoli sensoriali </a:t>
            </a:r>
            <a:r>
              <a:rPr lang="it-IT" sz="2000" dirty="0">
                <a:solidFill>
                  <a:schemeClr val="tx1">
                    <a:lumMod val="50000"/>
                    <a:lumOff val="50000"/>
                  </a:schemeClr>
                </a:solidFill>
                <a:cs typeface="Cambria"/>
              </a:rPr>
              <a:t> sono attualmente considerate la </a:t>
            </a:r>
            <a:r>
              <a:rPr lang="it-IT" sz="2000" b="1" dirty="0">
                <a:solidFill>
                  <a:schemeClr val="tx1">
                    <a:lumMod val="50000"/>
                    <a:lumOff val="50000"/>
                  </a:schemeClr>
                </a:solidFill>
                <a:cs typeface="Cambria"/>
              </a:rPr>
              <a:t>base delle caratteristiche  dell’autismo</a:t>
            </a:r>
            <a:r>
              <a:rPr lang="it-IT" sz="2000" dirty="0">
                <a:solidFill>
                  <a:schemeClr val="tx1">
                    <a:lumMod val="50000"/>
                    <a:lumOff val="50000"/>
                  </a:schemeClr>
                </a:solidFill>
                <a:cs typeface="Cambria"/>
              </a:rPr>
              <a:t>. </a:t>
            </a:r>
          </a:p>
          <a:p>
            <a:pPr>
              <a:lnSpc>
                <a:spcPct val="120000"/>
              </a:lnSpc>
              <a:tabLst>
                <a:tab pos="723900" algn="l"/>
                <a:tab pos="1447800" algn="l"/>
                <a:tab pos="2171700" algn="l"/>
                <a:tab pos="2895600" algn="l"/>
                <a:tab pos="3619500" algn="l"/>
                <a:tab pos="4343400" algn="l"/>
                <a:tab pos="5067300" algn="l"/>
                <a:tab pos="5791200" algn="l"/>
                <a:tab pos="6515100" algn="l"/>
                <a:tab pos="7239000" algn="l"/>
              </a:tabLst>
            </a:pPr>
            <a:r>
              <a:rPr lang="it-IT" sz="2000" dirty="0">
                <a:solidFill>
                  <a:schemeClr val="tx1">
                    <a:lumMod val="50000"/>
                    <a:lumOff val="50000"/>
                  </a:schemeClr>
                </a:solidFill>
                <a:cs typeface="Cambria"/>
              </a:rPr>
              <a:t>Tutti i canali possono essere interessati.</a:t>
            </a:r>
          </a:p>
          <a:p>
            <a:pPr>
              <a:lnSpc>
                <a:spcPct val="120000"/>
              </a:lnSpc>
              <a:tabLst>
                <a:tab pos="723900" algn="l"/>
                <a:tab pos="1447800" algn="l"/>
                <a:tab pos="2171700" algn="l"/>
                <a:tab pos="2895600" algn="l"/>
                <a:tab pos="3619500" algn="l"/>
                <a:tab pos="4343400" algn="l"/>
                <a:tab pos="5067300" algn="l"/>
                <a:tab pos="5791200" algn="l"/>
                <a:tab pos="6515100" algn="l"/>
                <a:tab pos="7239000" algn="l"/>
              </a:tabLst>
            </a:pPr>
            <a:endParaRPr lang="it-IT" sz="1100" dirty="0">
              <a:solidFill>
                <a:schemeClr val="tx1">
                  <a:lumMod val="50000"/>
                  <a:lumOff val="50000"/>
                </a:schemeClr>
              </a:solidFill>
              <a:cs typeface="Cambria"/>
            </a:endParaRPr>
          </a:p>
          <a:p>
            <a:pPr marL="914400" lvl="1" indent="-455613">
              <a:lnSpc>
                <a:spcPct val="120000"/>
              </a:lnSpc>
              <a:buSzPct val="45000"/>
              <a:tabLst>
                <a:tab pos="723900" algn="l"/>
                <a:tab pos="1447800" algn="l"/>
                <a:tab pos="2171700" algn="l"/>
                <a:tab pos="2895600" algn="l"/>
                <a:tab pos="3619500" algn="l"/>
                <a:tab pos="4343400" algn="l"/>
                <a:tab pos="5067300" algn="l"/>
                <a:tab pos="5791200" algn="l"/>
                <a:tab pos="6515100" algn="l"/>
                <a:tab pos="7239000" algn="l"/>
              </a:tabLst>
            </a:pPr>
            <a:r>
              <a:rPr lang="it-IT" sz="2000" dirty="0">
                <a:solidFill>
                  <a:schemeClr val="tx1">
                    <a:lumMod val="50000"/>
                    <a:lumOff val="50000"/>
                  </a:schemeClr>
                </a:solidFill>
                <a:cs typeface="Cambria"/>
              </a:rPr>
              <a:t>	iposensitività/</a:t>
            </a:r>
            <a:r>
              <a:rPr lang="it-IT" sz="2000" dirty="0" err="1">
                <a:solidFill>
                  <a:schemeClr val="tx1">
                    <a:lumMod val="50000"/>
                    <a:lumOff val="50000"/>
                  </a:schemeClr>
                </a:solidFill>
                <a:cs typeface="Cambria"/>
              </a:rPr>
              <a:t>ipersensitività</a:t>
            </a:r>
            <a:endParaRPr lang="it-IT" sz="2000" dirty="0">
              <a:solidFill>
                <a:schemeClr val="tx1">
                  <a:lumMod val="50000"/>
                  <a:lumOff val="50000"/>
                </a:schemeClr>
              </a:solidFill>
              <a:cs typeface="Cambria"/>
            </a:endParaRPr>
          </a:p>
          <a:p>
            <a:pPr marL="914400" lvl="1" indent="-455613">
              <a:lnSpc>
                <a:spcPct val="120000"/>
              </a:lnSpc>
              <a:buSzPct val="45000"/>
              <a:tabLst>
                <a:tab pos="723900" algn="l"/>
                <a:tab pos="1447800" algn="l"/>
                <a:tab pos="2171700" algn="l"/>
                <a:tab pos="2895600" algn="l"/>
                <a:tab pos="3619500" algn="l"/>
                <a:tab pos="4343400" algn="l"/>
                <a:tab pos="5067300" algn="l"/>
                <a:tab pos="5791200" algn="l"/>
                <a:tab pos="6515100" algn="l"/>
                <a:tab pos="7239000" algn="l"/>
              </a:tabLst>
            </a:pPr>
            <a:r>
              <a:rPr lang="it-IT" sz="2000" dirty="0">
                <a:solidFill>
                  <a:schemeClr val="tx1">
                    <a:lumMod val="50000"/>
                    <a:lumOff val="50000"/>
                  </a:schemeClr>
                </a:solidFill>
                <a:cs typeface="Cambria"/>
              </a:rPr>
              <a:t>	iporeattività/</a:t>
            </a:r>
            <a:r>
              <a:rPr lang="it-IT" sz="2000" dirty="0" err="1">
                <a:solidFill>
                  <a:schemeClr val="tx1">
                    <a:lumMod val="50000"/>
                    <a:lumOff val="50000"/>
                  </a:schemeClr>
                </a:solidFill>
                <a:cs typeface="Cambria"/>
              </a:rPr>
              <a:t>iperreattività</a:t>
            </a:r>
            <a:endParaRPr lang="it-IT" sz="2000" dirty="0">
              <a:solidFill>
                <a:schemeClr val="tx1">
                  <a:lumMod val="50000"/>
                  <a:lumOff val="50000"/>
                </a:schemeClr>
              </a:solidFill>
              <a:cs typeface="Cambria"/>
            </a:endParaRPr>
          </a:p>
          <a:p>
            <a:pPr marL="914400" lvl="1" indent="-455613">
              <a:lnSpc>
                <a:spcPct val="120000"/>
              </a:lnSpc>
              <a:buSzPct val="45000"/>
              <a:tabLst>
                <a:tab pos="723900" algn="l"/>
                <a:tab pos="1447800" algn="l"/>
                <a:tab pos="2171700" algn="l"/>
                <a:tab pos="2895600" algn="l"/>
                <a:tab pos="3619500" algn="l"/>
                <a:tab pos="4343400" algn="l"/>
                <a:tab pos="5067300" algn="l"/>
                <a:tab pos="5791200" algn="l"/>
                <a:tab pos="6515100" algn="l"/>
                <a:tab pos="7239000" algn="l"/>
              </a:tabLst>
            </a:pPr>
            <a:r>
              <a:rPr lang="it-IT" sz="2000" dirty="0">
                <a:solidFill>
                  <a:schemeClr val="tx1">
                    <a:lumMod val="50000"/>
                    <a:lumOff val="50000"/>
                  </a:schemeClr>
                </a:solidFill>
                <a:cs typeface="Cambria"/>
              </a:rPr>
              <a:t>	sinestesie</a:t>
            </a:r>
          </a:p>
          <a:p>
            <a:pPr marL="914400" lvl="1" indent="-455613">
              <a:lnSpc>
                <a:spcPct val="120000"/>
              </a:lnSpc>
              <a:buSzPct val="45000"/>
              <a:tabLst>
                <a:tab pos="723900" algn="l"/>
                <a:tab pos="1447800" algn="l"/>
                <a:tab pos="2171700" algn="l"/>
                <a:tab pos="2895600" algn="l"/>
                <a:tab pos="3619500" algn="l"/>
                <a:tab pos="4343400" algn="l"/>
                <a:tab pos="5067300" algn="l"/>
                <a:tab pos="5791200" algn="l"/>
                <a:tab pos="6515100" algn="l"/>
                <a:tab pos="7239000" algn="l"/>
              </a:tabLst>
            </a:pPr>
            <a:r>
              <a:rPr lang="it-IT" sz="2000" dirty="0">
                <a:solidFill>
                  <a:schemeClr val="tx1">
                    <a:lumMod val="50000"/>
                    <a:lumOff val="50000"/>
                  </a:schemeClr>
                </a:solidFill>
                <a:cs typeface="Cambria"/>
              </a:rPr>
              <a:t>	funzionamento monocanale</a:t>
            </a:r>
          </a:p>
          <a:p>
            <a:pPr marL="914400" lvl="1" indent="-455613">
              <a:lnSpc>
                <a:spcPct val="120000"/>
              </a:lnSpc>
              <a:buSzPct val="45000"/>
              <a:tabLst>
                <a:tab pos="723900" algn="l"/>
                <a:tab pos="1447800" algn="l"/>
                <a:tab pos="2171700" algn="l"/>
                <a:tab pos="2895600" algn="l"/>
                <a:tab pos="3619500" algn="l"/>
                <a:tab pos="4343400" algn="l"/>
                <a:tab pos="5067300" algn="l"/>
                <a:tab pos="5791200" algn="l"/>
                <a:tab pos="6515100" algn="l"/>
                <a:tab pos="7239000" algn="l"/>
              </a:tabLst>
            </a:pPr>
            <a:r>
              <a:rPr lang="it-IT" sz="2000" dirty="0">
                <a:solidFill>
                  <a:schemeClr val="tx1">
                    <a:lumMod val="50000"/>
                    <a:lumOff val="50000"/>
                  </a:schemeClr>
                </a:solidFill>
                <a:cs typeface="Cambria"/>
              </a:rPr>
              <a:t>	</a:t>
            </a:r>
            <a:r>
              <a:rPr lang="it-IT" sz="2000" b="1" dirty="0">
                <a:solidFill>
                  <a:schemeClr val="tx1">
                    <a:lumMod val="50000"/>
                    <a:lumOff val="50000"/>
                  </a:schemeClr>
                </a:solidFill>
                <a:cs typeface="Cambria"/>
              </a:rPr>
              <a:t>sovraccarico sensoriale</a:t>
            </a:r>
          </a:p>
        </p:txBody>
      </p:sp>
    </p:spTree>
    <p:extLst>
      <p:ext uri="{BB962C8B-B14F-4D97-AF65-F5344CB8AC3E}">
        <p14:creationId xmlns:p14="http://schemas.microsoft.com/office/powerpoint/2010/main" val="380013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686524" y="175190"/>
            <a:ext cx="4510465" cy="6566015"/>
          </a:xfrm>
          <a:prstGeom prst="rect">
            <a:avLst/>
          </a:prstGeom>
        </p:spPr>
      </p:pic>
      <p:sp>
        <p:nvSpPr>
          <p:cNvPr id="5" name="Titolo 1"/>
          <p:cNvSpPr txBox="1">
            <a:spLocks/>
          </p:cNvSpPr>
          <p:nvPr/>
        </p:nvSpPr>
        <p:spPr>
          <a:xfrm>
            <a:off x="5196989" y="2306682"/>
            <a:ext cx="3561513" cy="1444344"/>
          </a:xfrm>
          <a:prstGeom prst="rect">
            <a:avLst/>
          </a:prstGeom>
        </p:spPr>
        <p:txBody>
          <a:bodyPr/>
          <a:lstStyle>
            <a:lvl1pPr algn="ctr" defTabSz="914400" rtl="0" eaLnBrk="1" latinLnBrk="0" hangingPunct="1">
              <a:spcBef>
                <a:spcPct val="0"/>
              </a:spcBef>
              <a:buNone/>
              <a:defRPr sz="4600" kern="1200">
                <a:solidFill>
                  <a:schemeClr val="bg1"/>
                </a:solidFill>
                <a:latin typeface="+mj-lt"/>
                <a:ea typeface="+mj-ea"/>
                <a:cs typeface="+mj-cs"/>
              </a:defRPr>
            </a:lvl1pPr>
          </a:lstStyle>
          <a:p>
            <a:pPr marL="514350" indent="-514350">
              <a:buFont typeface="+mj-lt"/>
              <a:buAutoNum type="arabicPeriod"/>
            </a:pPr>
            <a:r>
              <a:rPr lang="it-IT" sz="2000" b="1" dirty="0">
                <a:solidFill>
                  <a:srgbClr val="000090"/>
                </a:solidFill>
              </a:rPr>
              <a:t>Evaluation of </a:t>
            </a:r>
            <a:r>
              <a:rPr lang="it-IT" sz="2000" b="1" dirty="0" err="1">
                <a:solidFill>
                  <a:srgbClr val="000090"/>
                </a:solidFill>
              </a:rPr>
              <a:t>working</a:t>
            </a:r>
            <a:r>
              <a:rPr lang="it-IT" sz="2000" b="1" dirty="0">
                <a:solidFill>
                  <a:srgbClr val="000090"/>
                </a:solidFill>
              </a:rPr>
              <a:t> </a:t>
            </a:r>
            <a:r>
              <a:rPr lang="it-IT" sz="2000" b="1" dirty="0" err="1">
                <a:solidFill>
                  <a:srgbClr val="000090"/>
                </a:solidFill>
              </a:rPr>
              <a:t>experiences</a:t>
            </a:r>
            <a:r>
              <a:rPr lang="it-IT" sz="2000" b="1" dirty="0">
                <a:solidFill>
                  <a:srgbClr val="000090"/>
                </a:solidFill>
              </a:rPr>
              <a:t> of </a:t>
            </a:r>
            <a:r>
              <a:rPr lang="it-IT" sz="2000" b="1" dirty="0" err="1">
                <a:solidFill>
                  <a:srgbClr val="000090"/>
                </a:solidFill>
              </a:rPr>
              <a:t>patients</a:t>
            </a:r>
            <a:r>
              <a:rPr lang="it-IT" sz="2000" b="1" dirty="0">
                <a:solidFill>
                  <a:srgbClr val="000090"/>
                </a:solidFill>
              </a:rPr>
              <a:t> </a:t>
            </a:r>
            <a:r>
              <a:rPr lang="it-IT" sz="2000" b="1" dirty="0" err="1">
                <a:solidFill>
                  <a:srgbClr val="000090"/>
                </a:solidFill>
              </a:rPr>
              <a:t>referring</a:t>
            </a:r>
            <a:r>
              <a:rPr lang="it-IT" sz="2000" b="1" dirty="0">
                <a:solidFill>
                  <a:srgbClr val="000090"/>
                </a:solidFill>
              </a:rPr>
              <a:t> to the </a:t>
            </a:r>
            <a:r>
              <a:rPr lang="it-IT" sz="2000" b="1" i="1" dirty="0">
                <a:solidFill>
                  <a:srgbClr val="000090"/>
                </a:solidFill>
              </a:rPr>
              <a:t>Laboratorio Autismo </a:t>
            </a:r>
            <a:br>
              <a:rPr lang="it-IT" sz="2000" i="1" dirty="0">
                <a:solidFill>
                  <a:srgbClr val="000090"/>
                </a:solidFill>
              </a:rPr>
            </a:br>
            <a:endParaRPr lang="it-IT" sz="2000" dirty="0">
              <a:solidFill>
                <a:srgbClr val="000090"/>
              </a:solidFill>
            </a:endParaRPr>
          </a:p>
        </p:txBody>
      </p:sp>
      <p:sp>
        <p:nvSpPr>
          <p:cNvPr id="6" name="CasellaDiTesto 5"/>
          <p:cNvSpPr txBox="1"/>
          <p:nvPr/>
        </p:nvSpPr>
        <p:spPr>
          <a:xfrm>
            <a:off x="5196989" y="5531134"/>
            <a:ext cx="3795554" cy="646331"/>
          </a:xfrm>
          <a:prstGeom prst="rect">
            <a:avLst/>
          </a:prstGeom>
          <a:noFill/>
        </p:spPr>
        <p:txBody>
          <a:bodyPr wrap="square" rtlCol="0">
            <a:spAutoFit/>
          </a:bodyPr>
          <a:lstStyle/>
          <a:p>
            <a:r>
              <a:rPr lang="it-IT" b="1" dirty="0" err="1"/>
              <a:t>Table</a:t>
            </a:r>
            <a:r>
              <a:rPr lang="it-IT" b="1" dirty="0"/>
              <a:t> 3: </a:t>
            </a:r>
            <a:r>
              <a:rPr lang="it-IT" dirty="0" err="1"/>
              <a:t>Characteristics</a:t>
            </a:r>
            <a:r>
              <a:rPr lang="it-IT" dirty="0"/>
              <a:t> of ASD </a:t>
            </a:r>
            <a:r>
              <a:rPr lang="it-IT" dirty="0" err="1"/>
              <a:t>adults</a:t>
            </a:r>
            <a:r>
              <a:rPr lang="it-IT" dirty="0"/>
              <a:t> </a:t>
            </a:r>
            <a:r>
              <a:rPr lang="it-IT" dirty="0" err="1"/>
              <a:t>without</a:t>
            </a:r>
            <a:r>
              <a:rPr lang="it-IT" dirty="0"/>
              <a:t> </a:t>
            </a:r>
            <a:r>
              <a:rPr lang="it-IT" dirty="0" err="1"/>
              <a:t>intellectual</a:t>
            </a:r>
            <a:r>
              <a:rPr lang="it-IT" dirty="0"/>
              <a:t> </a:t>
            </a:r>
            <a:r>
              <a:rPr lang="it-IT" dirty="0" err="1"/>
              <a:t>disability</a:t>
            </a:r>
            <a:r>
              <a:rPr lang="it-IT" dirty="0"/>
              <a:t> </a:t>
            </a:r>
          </a:p>
        </p:txBody>
      </p:sp>
      <p:pic>
        <p:nvPicPr>
          <p:cNvPr id="7" name="Immagin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85746" y="198937"/>
            <a:ext cx="3626026" cy="1377783"/>
          </a:xfrm>
          <a:prstGeom prst="rect">
            <a:avLst/>
          </a:prstGeom>
        </p:spPr>
      </p:pic>
      <p:sp>
        <p:nvSpPr>
          <p:cNvPr id="8" name="CasellaDiTesto 7"/>
          <p:cNvSpPr txBox="1"/>
          <p:nvPr/>
        </p:nvSpPr>
        <p:spPr>
          <a:xfrm>
            <a:off x="6915366" y="6349614"/>
            <a:ext cx="1873436" cy="338554"/>
          </a:xfrm>
          <a:prstGeom prst="rect">
            <a:avLst/>
          </a:prstGeom>
          <a:noFill/>
        </p:spPr>
        <p:txBody>
          <a:bodyPr wrap="square" rtlCol="0">
            <a:spAutoFit/>
          </a:bodyPr>
          <a:lstStyle/>
          <a:p>
            <a:r>
              <a:rPr lang="it-IT" sz="1600" i="1" dirty="0" err="1"/>
              <a:t>Panisi</a:t>
            </a:r>
            <a:r>
              <a:rPr lang="it-IT" sz="1600" i="1" dirty="0"/>
              <a:t> C.,  2018</a:t>
            </a:r>
          </a:p>
        </p:txBody>
      </p:sp>
      <p:sp>
        <p:nvSpPr>
          <p:cNvPr id="9" name="Ovale 8">
            <a:extLst>
              <a:ext uri="{FF2B5EF4-FFF2-40B4-BE49-F238E27FC236}">
                <a16:creationId xmlns:a16="http://schemas.microsoft.com/office/drawing/2014/main" id="{1AF6B1DE-0052-A340-A0A3-7F0E6B4E41C0}"/>
              </a:ext>
            </a:extLst>
          </p:cNvPr>
          <p:cNvSpPr/>
          <p:nvPr/>
        </p:nvSpPr>
        <p:spPr>
          <a:xfrm>
            <a:off x="3284622" y="6310460"/>
            <a:ext cx="519428" cy="33855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69D354A1-488B-D542-AF88-0D9046CA15E6}"/>
              </a:ext>
            </a:extLst>
          </p:cNvPr>
          <p:cNvSpPr/>
          <p:nvPr/>
        </p:nvSpPr>
        <p:spPr>
          <a:xfrm>
            <a:off x="4677561" y="6319449"/>
            <a:ext cx="519428" cy="33855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B0F4BACC-2417-974B-83C7-436461E59613}"/>
              </a:ext>
            </a:extLst>
          </p:cNvPr>
          <p:cNvSpPr/>
          <p:nvPr/>
        </p:nvSpPr>
        <p:spPr>
          <a:xfrm>
            <a:off x="4677561" y="3950996"/>
            <a:ext cx="519428" cy="33855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168451C5-A79A-0649-8E27-BFA1C761116F}"/>
              </a:ext>
            </a:extLst>
          </p:cNvPr>
          <p:cNvSpPr/>
          <p:nvPr/>
        </p:nvSpPr>
        <p:spPr>
          <a:xfrm>
            <a:off x="3284622" y="3932217"/>
            <a:ext cx="519428" cy="33855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9679D9B9-267F-204A-B20A-690436A03261}"/>
              </a:ext>
            </a:extLst>
          </p:cNvPr>
          <p:cNvSpPr/>
          <p:nvPr/>
        </p:nvSpPr>
        <p:spPr>
          <a:xfrm>
            <a:off x="2277294" y="1271238"/>
            <a:ext cx="2718451" cy="62128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279452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ttangolo 3"/>
          <p:cNvSpPr>
            <a:spLocks noChangeArrowheads="1"/>
          </p:cNvSpPr>
          <p:nvPr/>
        </p:nvSpPr>
        <p:spPr bwMode="auto">
          <a:xfrm>
            <a:off x="0" y="18979"/>
            <a:ext cx="5281439" cy="200615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4244" tIns="32119" rIns="64244" bIns="32119">
            <a:spAutoFit/>
          </a:bodyPr>
          <a:lstStyle/>
          <a:p>
            <a:pPr algn="ctr">
              <a:lnSpc>
                <a:spcPct val="110000"/>
              </a:lnSpc>
              <a:buClr>
                <a:srgbClr val="000000"/>
              </a:buClr>
              <a:buSzPct val="100000"/>
              <a:buFont typeface="Times New Roman" charset="0"/>
              <a:buNone/>
            </a:pPr>
            <a:r>
              <a:rPr lang="it-IT" sz="2300">
                <a:solidFill>
                  <a:srgbClr val="000000"/>
                </a:solidFill>
                <a:latin typeface="Verdana" charset="0"/>
                <a:ea typeface="ＭＳ Ｐゴシック" charset="0"/>
                <a:cs typeface="ＭＳ Ｐゴシック" charset="0"/>
              </a:rPr>
              <a:t>Un fenomeno molto frequente tra le persone con autismo è la sinestesia, cioè l’unione di percezioni di sensi differenti.</a:t>
            </a:r>
          </a:p>
          <a:p>
            <a:pPr algn="ctr">
              <a:lnSpc>
                <a:spcPct val="110000"/>
              </a:lnSpc>
              <a:buClr>
                <a:srgbClr val="000000"/>
              </a:buClr>
              <a:buSzPct val="100000"/>
              <a:buFont typeface="Times New Roman" charset="0"/>
              <a:buNone/>
            </a:pPr>
            <a:r>
              <a:rPr lang="it-IT" sz="2300">
                <a:solidFill>
                  <a:srgbClr val="000000"/>
                </a:solidFill>
                <a:latin typeface="Verdana" charset="0"/>
                <a:ea typeface="ＭＳ Ｐゴシック" charset="0"/>
                <a:cs typeface="ＭＳ Ｐゴシック" charset="0"/>
              </a:rPr>
              <a:t>Così si crea una nuova sensazione</a:t>
            </a:r>
            <a:endParaRPr lang="it-IT" sz="2300"/>
          </a:p>
        </p:txBody>
      </p:sp>
      <p:pic>
        <p:nvPicPr>
          <p:cNvPr id="22530" name="Immagin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112215"/>
            <a:ext cx="2841104" cy="2531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1" name="Immagin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20685" y="2872479"/>
            <a:ext cx="4007686" cy="2150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2" name="Immagin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46389" y="3530033"/>
            <a:ext cx="3038697" cy="3058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3" name="Immagine 7"/>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300664" y="1117"/>
            <a:ext cx="2843337" cy="2249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265123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Immagin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9511" y="1536303"/>
            <a:ext cx="4050108" cy="374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78" name="Immagin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4381" y="1536303"/>
            <a:ext cx="3976429" cy="374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CasellaDiTesto 3"/>
          <p:cNvSpPr txBox="1">
            <a:spLocks noChangeArrowheads="1"/>
          </p:cNvSpPr>
          <p:nvPr/>
        </p:nvSpPr>
        <p:spPr bwMode="auto">
          <a:xfrm>
            <a:off x="1" y="0"/>
            <a:ext cx="9143999" cy="84399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64244" tIns="32119" rIns="64244" bIns="32119">
            <a:spAutoFit/>
          </a:bodyPr>
          <a:lstStyle>
            <a:lvl1pPr eaLnBrk="0" hangingPunct="0">
              <a:defRPr sz="4000">
                <a:solidFill>
                  <a:schemeClr val="bg1"/>
                </a:solidFill>
                <a:latin typeface="Palatino" charset="0"/>
                <a:ea typeface="ヒラギノ明朝 ProN W3" charset="0"/>
                <a:cs typeface="ヒラギノ明朝 ProN W3" charset="0"/>
              </a:defRPr>
            </a:lvl1pPr>
            <a:lvl2pPr marL="742950" indent="-285750" eaLnBrk="0" hangingPunct="0">
              <a:defRPr sz="4000">
                <a:solidFill>
                  <a:schemeClr val="bg1"/>
                </a:solidFill>
                <a:latin typeface="Palatino" charset="0"/>
                <a:ea typeface="ヒラギノ明朝 ProN W3" charset="0"/>
                <a:cs typeface="ヒラギノ明朝 ProN W3" charset="0"/>
              </a:defRPr>
            </a:lvl2pPr>
            <a:lvl3pPr marL="1143000" indent="-228600" eaLnBrk="0" hangingPunct="0">
              <a:defRPr sz="4000">
                <a:solidFill>
                  <a:schemeClr val="bg1"/>
                </a:solidFill>
                <a:latin typeface="Palatino" charset="0"/>
                <a:ea typeface="ヒラギノ明朝 ProN W3" charset="0"/>
                <a:cs typeface="ヒラギノ明朝 ProN W3" charset="0"/>
              </a:defRPr>
            </a:lvl3pPr>
            <a:lvl4pPr marL="1600200" indent="-228600" eaLnBrk="0" hangingPunct="0">
              <a:defRPr sz="4000">
                <a:solidFill>
                  <a:schemeClr val="bg1"/>
                </a:solidFill>
                <a:latin typeface="Palatino" charset="0"/>
                <a:ea typeface="ヒラギノ明朝 ProN W3" charset="0"/>
                <a:cs typeface="ヒラギノ明朝 ProN W3" charset="0"/>
              </a:defRPr>
            </a:lvl4pPr>
            <a:lvl5pPr marL="2057400" indent="-228600" eaLnBrk="0" hangingPunct="0">
              <a:defRPr sz="4000">
                <a:solidFill>
                  <a:schemeClr val="bg1"/>
                </a:solidFill>
                <a:latin typeface="Palatino" charset="0"/>
                <a:ea typeface="ヒラギノ明朝 ProN W3" charset="0"/>
                <a:cs typeface="ヒラギノ明朝 ProN W3" charset="0"/>
              </a:defRPr>
            </a:lvl5pPr>
            <a:lvl6pPr marL="2514600" indent="-228600" defTabSz="447675" eaLnBrk="0" fontAlgn="base" hangingPunct="0">
              <a:spcBef>
                <a:spcPct val="0"/>
              </a:spcBef>
              <a:spcAft>
                <a:spcPct val="0"/>
              </a:spcAft>
              <a:defRPr sz="4000">
                <a:solidFill>
                  <a:schemeClr val="bg1"/>
                </a:solidFill>
                <a:latin typeface="Palatino" charset="0"/>
                <a:ea typeface="ヒラギノ明朝 ProN W3" charset="0"/>
                <a:cs typeface="ヒラギノ明朝 ProN W3" charset="0"/>
              </a:defRPr>
            </a:lvl6pPr>
            <a:lvl7pPr marL="2971800" indent="-228600" defTabSz="447675" eaLnBrk="0" fontAlgn="base" hangingPunct="0">
              <a:spcBef>
                <a:spcPct val="0"/>
              </a:spcBef>
              <a:spcAft>
                <a:spcPct val="0"/>
              </a:spcAft>
              <a:defRPr sz="4000">
                <a:solidFill>
                  <a:schemeClr val="bg1"/>
                </a:solidFill>
                <a:latin typeface="Palatino" charset="0"/>
                <a:ea typeface="ヒラギノ明朝 ProN W3" charset="0"/>
                <a:cs typeface="ヒラギノ明朝 ProN W3" charset="0"/>
              </a:defRPr>
            </a:lvl7pPr>
            <a:lvl8pPr marL="3429000" indent="-228600" defTabSz="447675" eaLnBrk="0" fontAlgn="base" hangingPunct="0">
              <a:spcBef>
                <a:spcPct val="0"/>
              </a:spcBef>
              <a:spcAft>
                <a:spcPct val="0"/>
              </a:spcAft>
              <a:defRPr sz="4000">
                <a:solidFill>
                  <a:schemeClr val="bg1"/>
                </a:solidFill>
                <a:latin typeface="Palatino" charset="0"/>
                <a:ea typeface="ヒラギノ明朝 ProN W3" charset="0"/>
                <a:cs typeface="ヒラギノ明朝 ProN W3" charset="0"/>
              </a:defRPr>
            </a:lvl8pPr>
            <a:lvl9pPr marL="3886200" indent="-228600" defTabSz="447675" eaLnBrk="0" fontAlgn="base" hangingPunct="0">
              <a:spcBef>
                <a:spcPct val="0"/>
              </a:spcBef>
              <a:spcAft>
                <a:spcPct val="0"/>
              </a:spcAft>
              <a:defRPr sz="4000">
                <a:solidFill>
                  <a:schemeClr val="bg1"/>
                </a:solidFill>
                <a:latin typeface="Palatino" charset="0"/>
                <a:ea typeface="ヒラギノ明朝 ProN W3" charset="0"/>
                <a:cs typeface="ヒラギノ明朝 ProN W3" charset="0"/>
              </a:defRPr>
            </a:lvl9pPr>
          </a:lstStyle>
          <a:p>
            <a:pPr algn="ctr" eaLnBrk="1" hangingPunct="1">
              <a:buClr>
                <a:srgbClr val="000000"/>
              </a:buClr>
              <a:buSzPct val="100000"/>
              <a:buFont typeface="Times New Roman" charset="0"/>
              <a:buNone/>
            </a:pPr>
            <a:r>
              <a:rPr lang="it-IT" sz="2500" dirty="0">
                <a:solidFill>
                  <a:srgbClr val="000000"/>
                </a:solidFill>
                <a:latin typeface="Verdana" charset="0"/>
                <a:ea typeface="ＭＳ Ｐゴシック" charset="0"/>
                <a:cs typeface="ＭＳ Ｐゴシック" charset="0"/>
              </a:rPr>
              <a:t>L’esempio più noto di sinestesia è l’associazione dei colori ai grafemi, lettere o numeri. </a:t>
            </a:r>
            <a:endParaRPr lang="it-IT" sz="2500" dirty="0">
              <a:latin typeface="Verdana" charset="0"/>
              <a:cs typeface="Verdana" charset="0"/>
            </a:endParaRPr>
          </a:p>
        </p:txBody>
      </p:sp>
      <p:sp>
        <p:nvSpPr>
          <p:cNvPr id="24580" name="CasellaDiTesto 5"/>
          <p:cNvSpPr txBox="1">
            <a:spLocks noChangeArrowheads="1"/>
          </p:cNvSpPr>
          <p:nvPr/>
        </p:nvSpPr>
        <p:spPr bwMode="auto">
          <a:xfrm>
            <a:off x="267924" y="5808591"/>
            <a:ext cx="8506565" cy="98800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4244" tIns="32119" rIns="64244" bIns="32119">
            <a:spAutoFit/>
          </a:bodyPr>
          <a:lstStyle>
            <a:lvl1pPr eaLnBrk="0" hangingPunct="0">
              <a:defRPr sz="4000">
                <a:solidFill>
                  <a:schemeClr val="bg1"/>
                </a:solidFill>
                <a:latin typeface="Palatino" charset="0"/>
                <a:ea typeface="ヒラギノ明朝 ProN W3" charset="0"/>
                <a:cs typeface="ヒラギノ明朝 ProN W3" charset="0"/>
              </a:defRPr>
            </a:lvl1pPr>
            <a:lvl2pPr marL="742950" indent="-285750" eaLnBrk="0" hangingPunct="0">
              <a:defRPr sz="4000">
                <a:solidFill>
                  <a:schemeClr val="bg1"/>
                </a:solidFill>
                <a:latin typeface="Palatino" charset="0"/>
                <a:ea typeface="ヒラギノ明朝 ProN W3" charset="0"/>
                <a:cs typeface="ヒラギノ明朝 ProN W3" charset="0"/>
              </a:defRPr>
            </a:lvl2pPr>
            <a:lvl3pPr marL="1143000" indent="-228600" eaLnBrk="0" hangingPunct="0">
              <a:defRPr sz="4000">
                <a:solidFill>
                  <a:schemeClr val="bg1"/>
                </a:solidFill>
                <a:latin typeface="Palatino" charset="0"/>
                <a:ea typeface="ヒラギノ明朝 ProN W3" charset="0"/>
                <a:cs typeface="ヒラギノ明朝 ProN W3" charset="0"/>
              </a:defRPr>
            </a:lvl3pPr>
            <a:lvl4pPr marL="1600200" indent="-228600" eaLnBrk="0" hangingPunct="0">
              <a:defRPr sz="4000">
                <a:solidFill>
                  <a:schemeClr val="bg1"/>
                </a:solidFill>
                <a:latin typeface="Palatino" charset="0"/>
                <a:ea typeface="ヒラギノ明朝 ProN W3" charset="0"/>
                <a:cs typeface="ヒラギノ明朝 ProN W3" charset="0"/>
              </a:defRPr>
            </a:lvl4pPr>
            <a:lvl5pPr marL="2057400" indent="-228600" eaLnBrk="0" hangingPunct="0">
              <a:defRPr sz="4000">
                <a:solidFill>
                  <a:schemeClr val="bg1"/>
                </a:solidFill>
                <a:latin typeface="Palatino" charset="0"/>
                <a:ea typeface="ヒラギノ明朝 ProN W3" charset="0"/>
                <a:cs typeface="ヒラギノ明朝 ProN W3" charset="0"/>
              </a:defRPr>
            </a:lvl5pPr>
            <a:lvl6pPr marL="2514600" indent="-228600" defTabSz="447675" eaLnBrk="0" fontAlgn="base" hangingPunct="0">
              <a:spcBef>
                <a:spcPct val="0"/>
              </a:spcBef>
              <a:spcAft>
                <a:spcPct val="0"/>
              </a:spcAft>
              <a:defRPr sz="4000">
                <a:solidFill>
                  <a:schemeClr val="bg1"/>
                </a:solidFill>
                <a:latin typeface="Palatino" charset="0"/>
                <a:ea typeface="ヒラギノ明朝 ProN W3" charset="0"/>
                <a:cs typeface="ヒラギノ明朝 ProN W3" charset="0"/>
              </a:defRPr>
            </a:lvl6pPr>
            <a:lvl7pPr marL="2971800" indent="-228600" defTabSz="447675" eaLnBrk="0" fontAlgn="base" hangingPunct="0">
              <a:spcBef>
                <a:spcPct val="0"/>
              </a:spcBef>
              <a:spcAft>
                <a:spcPct val="0"/>
              </a:spcAft>
              <a:defRPr sz="4000">
                <a:solidFill>
                  <a:schemeClr val="bg1"/>
                </a:solidFill>
                <a:latin typeface="Palatino" charset="0"/>
                <a:ea typeface="ヒラギノ明朝 ProN W3" charset="0"/>
                <a:cs typeface="ヒラギノ明朝 ProN W3" charset="0"/>
              </a:defRPr>
            </a:lvl7pPr>
            <a:lvl8pPr marL="3429000" indent="-228600" defTabSz="447675" eaLnBrk="0" fontAlgn="base" hangingPunct="0">
              <a:spcBef>
                <a:spcPct val="0"/>
              </a:spcBef>
              <a:spcAft>
                <a:spcPct val="0"/>
              </a:spcAft>
              <a:defRPr sz="4000">
                <a:solidFill>
                  <a:schemeClr val="bg1"/>
                </a:solidFill>
                <a:latin typeface="Palatino" charset="0"/>
                <a:ea typeface="ヒラギノ明朝 ProN W3" charset="0"/>
                <a:cs typeface="ヒラギノ明朝 ProN W3" charset="0"/>
              </a:defRPr>
            </a:lvl8pPr>
            <a:lvl9pPr marL="3886200" indent="-228600" defTabSz="447675" eaLnBrk="0" fontAlgn="base" hangingPunct="0">
              <a:spcBef>
                <a:spcPct val="0"/>
              </a:spcBef>
              <a:spcAft>
                <a:spcPct val="0"/>
              </a:spcAft>
              <a:defRPr sz="4000">
                <a:solidFill>
                  <a:schemeClr val="bg1"/>
                </a:solidFill>
                <a:latin typeface="Palatino" charset="0"/>
                <a:ea typeface="ヒラギノ明朝 ProN W3" charset="0"/>
                <a:cs typeface="ヒラギノ明朝 ProN W3" charset="0"/>
              </a:defRPr>
            </a:lvl9pPr>
          </a:lstStyle>
          <a:p>
            <a:pPr algn="ctr" eaLnBrk="1" hangingPunct="1">
              <a:buClr>
                <a:srgbClr val="000000"/>
              </a:buClr>
              <a:buSzPct val="100000"/>
              <a:buFont typeface="Times New Roman" charset="0"/>
              <a:buNone/>
            </a:pPr>
            <a:r>
              <a:rPr lang="it-IT" sz="2000">
                <a:solidFill>
                  <a:srgbClr val="000090"/>
                </a:solidFill>
                <a:latin typeface="Verdana" charset="0"/>
                <a:cs typeface="Verdana" charset="0"/>
              </a:rPr>
              <a:t>Attivazione congiunta di due aree cerebrali vicine, </a:t>
            </a:r>
          </a:p>
          <a:p>
            <a:pPr algn="ctr" eaLnBrk="1" hangingPunct="1">
              <a:buClr>
                <a:srgbClr val="000000"/>
              </a:buClr>
              <a:buSzPct val="100000"/>
              <a:buFont typeface="Times New Roman" charset="0"/>
              <a:buNone/>
            </a:pPr>
            <a:r>
              <a:rPr lang="it-IT" sz="2000">
                <a:solidFill>
                  <a:srgbClr val="000090"/>
                </a:solidFill>
                <a:latin typeface="Verdana" charset="0"/>
                <a:cs typeface="Verdana" charset="0"/>
              </a:rPr>
              <a:t>per eccesso di connessioni tra i neuroni.</a:t>
            </a:r>
          </a:p>
          <a:p>
            <a:pPr algn="ctr" eaLnBrk="1" hangingPunct="1">
              <a:buClr>
                <a:srgbClr val="000000"/>
              </a:buClr>
              <a:buSzPct val="100000"/>
              <a:buFont typeface="Times New Roman" charset="0"/>
              <a:buNone/>
            </a:pPr>
            <a:r>
              <a:rPr lang="it-IT" sz="2000">
                <a:solidFill>
                  <a:srgbClr val="000090"/>
                </a:solidFill>
                <a:latin typeface="Verdana" charset="0"/>
                <a:cs typeface="Verdana" charset="0"/>
              </a:rPr>
              <a:t>Molte persone con autismo hanno un eccesso di connessioni</a:t>
            </a:r>
          </a:p>
        </p:txBody>
      </p:sp>
    </p:spTree>
    <p:extLst>
      <p:ext uri="{BB962C8B-B14F-4D97-AF65-F5344CB8AC3E}">
        <p14:creationId xmlns:p14="http://schemas.microsoft.com/office/powerpoint/2010/main" val="13995354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Immagin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69804" cy="4098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6" name="Immagin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9983" y="4238943"/>
            <a:ext cx="7572182" cy="2416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7" name="Immagin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624120" y="1318203"/>
            <a:ext cx="3003341" cy="27800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8" name="CasellaDiTesto 7"/>
          <p:cNvSpPr txBox="1">
            <a:spLocks noChangeArrowheads="1"/>
          </p:cNvSpPr>
          <p:nvPr/>
        </p:nvSpPr>
        <p:spPr bwMode="auto">
          <a:xfrm>
            <a:off x="4940953" y="-27040"/>
            <a:ext cx="4203047" cy="129597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4244" tIns="32119" rIns="64244" bIns="32119">
            <a:spAutoFit/>
          </a:bodyPr>
          <a:lstStyle>
            <a:lvl1pPr eaLnBrk="0" hangingPunct="0">
              <a:defRPr sz="4000">
                <a:solidFill>
                  <a:schemeClr val="bg1"/>
                </a:solidFill>
                <a:latin typeface="Palatino" charset="0"/>
                <a:ea typeface="ヒラギノ明朝 ProN W3" charset="0"/>
                <a:cs typeface="ヒラギノ明朝 ProN W3" charset="0"/>
              </a:defRPr>
            </a:lvl1pPr>
            <a:lvl2pPr marL="742950" indent="-285750" eaLnBrk="0" hangingPunct="0">
              <a:defRPr sz="4000">
                <a:solidFill>
                  <a:schemeClr val="bg1"/>
                </a:solidFill>
                <a:latin typeface="Palatino" charset="0"/>
                <a:ea typeface="ヒラギノ明朝 ProN W3" charset="0"/>
                <a:cs typeface="ヒラギノ明朝 ProN W3" charset="0"/>
              </a:defRPr>
            </a:lvl2pPr>
            <a:lvl3pPr marL="1143000" indent="-228600" eaLnBrk="0" hangingPunct="0">
              <a:defRPr sz="4000">
                <a:solidFill>
                  <a:schemeClr val="bg1"/>
                </a:solidFill>
                <a:latin typeface="Palatino" charset="0"/>
                <a:ea typeface="ヒラギノ明朝 ProN W3" charset="0"/>
                <a:cs typeface="ヒラギノ明朝 ProN W3" charset="0"/>
              </a:defRPr>
            </a:lvl3pPr>
            <a:lvl4pPr marL="1600200" indent="-228600" eaLnBrk="0" hangingPunct="0">
              <a:defRPr sz="4000">
                <a:solidFill>
                  <a:schemeClr val="bg1"/>
                </a:solidFill>
                <a:latin typeface="Palatino" charset="0"/>
                <a:ea typeface="ヒラギノ明朝 ProN W3" charset="0"/>
                <a:cs typeface="ヒラギノ明朝 ProN W3" charset="0"/>
              </a:defRPr>
            </a:lvl4pPr>
            <a:lvl5pPr marL="2057400" indent="-228600" eaLnBrk="0" hangingPunct="0">
              <a:defRPr sz="4000">
                <a:solidFill>
                  <a:schemeClr val="bg1"/>
                </a:solidFill>
                <a:latin typeface="Palatino" charset="0"/>
                <a:ea typeface="ヒラギノ明朝 ProN W3" charset="0"/>
                <a:cs typeface="ヒラギノ明朝 ProN W3" charset="0"/>
              </a:defRPr>
            </a:lvl5pPr>
            <a:lvl6pPr marL="2514600" indent="-228600" defTabSz="447675" eaLnBrk="0" fontAlgn="base" hangingPunct="0">
              <a:spcBef>
                <a:spcPct val="0"/>
              </a:spcBef>
              <a:spcAft>
                <a:spcPct val="0"/>
              </a:spcAft>
              <a:defRPr sz="4000">
                <a:solidFill>
                  <a:schemeClr val="bg1"/>
                </a:solidFill>
                <a:latin typeface="Palatino" charset="0"/>
                <a:ea typeface="ヒラギノ明朝 ProN W3" charset="0"/>
                <a:cs typeface="ヒラギノ明朝 ProN W3" charset="0"/>
              </a:defRPr>
            </a:lvl6pPr>
            <a:lvl7pPr marL="2971800" indent="-228600" defTabSz="447675" eaLnBrk="0" fontAlgn="base" hangingPunct="0">
              <a:spcBef>
                <a:spcPct val="0"/>
              </a:spcBef>
              <a:spcAft>
                <a:spcPct val="0"/>
              </a:spcAft>
              <a:defRPr sz="4000">
                <a:solidFill>
                  <a:schemeClr val="bg1"/>
                </a:solidFill>
                <a:latin typeface="Palatino" charset="0"/>
                <a:ea typeface="ヒラギノ明朝 ProN W3" charset="0"/>
                <a:cs typeface="ヒラギノ明朝 ProN W3" charset="0"/>
              </a:defRPr>
            </a:lvl7pPr>
            <a:lvl8pPr marL="3429000" indent="-228600" defTabSz="447675" eaLnBrk="0" fontAlgn="base" hangingPunct="0">
              <a:spcBef>
                <a:spcPct val="0"/>
              </a:spcBef>
              <a:spcAft>
                <a:spcPct val="0"/>
              </a:spcAft>
              <a:defRPr sz="4000">
                <a:solidFill>
                  <a:schemeClr val="bg1"/>
                </a:solidFill>
                <a:latin typeface="Palatino" charset="0"/>
                <a:ea typeface="ヒラギノ明朝 ProN W3" charset="0"/>
                <a:cs typeface="ヒラギノ明朝 ProN W3" charset="0"/>
              </a:defRPr>
            </a:lvl8pPr>
            <a:lvl9pPr marL="3886200" indent="-228600" defTabSz="447675" eaLnBrk="0" fontAlgn="base" hangingPunct="0">
              <a:spcBef>
                <a:spcPct val="0"/>
              </a:spcBef>
              <a:spcAft>
                <a:spcPct val="0"/>
              </a:spcAft>
              <a:defRPr sz="4000">
                <a:solidFill>
                  <a:schemeClr val="bg1"/>
                </a:solidFill>
                <a:latin typeface="Palatino" charset="0"/>
                <a:ea typeface="ヒラギノ明朝 ProN W3" charset="0"/>
                <a:cs typeface="ヒラギノ明朝 ProN W3" charset="0"/>
              </a:defRPr>
            </a:lvl9pPr>
          </a:lstStyle>
          <a:p>
            <a:pPr algn="ctr" eaLnBrk="1" hangingPunct="1">
              <a:buClr>
                <a:srgbClr val="000000"/>
              </a:buClr>
              <a:buSzPct val="100000"/>
              <a:buFont typeface="Times New Roman" charset="0"/>
              <a:buNone/>
            </a:pPr>
            <a:r>
              <a:rPr lang="it-IT" b="1" i="1" dirty="0" err="1">
                <a:solidFill>
                  <a:srgbClr val="262699"/>
                </a:solidFill>
              </a:rPr>
              <a:t>Voyelles</a:t>
            </a:r>
            <a:r>
              <a:rPr lang="it-IT" b="1" dirty="0">
                <a:solidFill>
                  <a:srgbClr val="262699"/>
                </a:solidFill>
              </a:rPr>
              <a:t>, A. Rimbaud </a:t>
            </a:r>
          </a:p>
        </p:txBody>
      </p:sp>
    </p:spTree>
    <p:extLst>
      <p:ext uri="{BB962C8B-B14F-4D97-AF65-F5344CB8AC3E}">
        <p14:creationId xmlns:p14="http://schemas.microsoft.com/office/powerpoint/2010/main" val="7345202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556792"/>
            <a:ext cx="6552728" cy="3449406"/>
          </a:xfrm>
          <a:prstGeom prst="rect">
            <a:avLst/>
          </a:prstGeom>
        </p:spPr>
        <p:txBody>
          <a:bodyPr wrap="square">
            <a:spAutoFit/>
          </a:bodyPr>
          <a:lstStyle/>
          <a:p>
            <a:pPr marL="457200" indent="-455613">
              <a:buSzPct val="45000"/>
              <a:tabLst>
                <a:tab pos="723900" algn="l"/>
                <a:tab pos="1447800" algn="l"/>
                <a:tab pos="2171700" algn="l"/>
                <a:tab pos="2895600" algn="l"/>
                <a:tab pos="3619500" algn="l"/>
                <a:tab pos="4343400" algn="l"/>
                <a:tab pos="5067300" algn="l"/>
                <a:tab pos="5791200" algn="l"/>
              </a:tabLst>
            </a:pPr>
            <a:r>
              <a:rPr lang="it-IT" sz="2800" b="1" dirty="0">
                <a:solidFill>
                  <a:srgbClr val="3366FF"/>
                </a:solidFill>
              </a:rPr>
              <a:t>Difficoltà motorie</a:t>
            </a:r>
          </a:p>
          <a:p>
            <a:pPr marL="457200" indent="-455613">
              <a:tabLst>
                <a:tab pos="723900" algn="l"/>
                <a:tab pos="1447800" algn="l"/>
                <a:tab pos="2171700" algn="l"/>
                <a:tab pos="2895600" algn="l"/>
                <a:tab pos="3619500" algn="l"/>
                <a:tab pos="4343400" algn="l"/>
                <a:tab pos="5067300" algn="l"/>
                <a:tab pos="5791200" algn="l"/>
              </a:tabLst>
            </a:pPr>
            <a:endParaRPr lang="it-IT" sz="2000" dirty="0">
              <a:solidFill>
                <a:srgbClr val="7F7F7F"/>
              </a:solidFill>
            </a:endParaRPr>
          </a:p>
          <a:p>
            <a:pPr marL="457200" indent="-455613">
              <a:tabLst>
                <a:tab pos="723900" algn="l"/>
                <a:tab pos="1447800" algn="l"/>
                <a:tab pos="2171700" algn="l"/>
                <a:tab pos="2895600" algn="l"/>
                <a:tab pos="3619500" algn="l"/>
                <a:tab pos="4343400" algn="l"/>
                <a:tab pos="5067300" algn="l"/>
                <a:tab pos="5791200" algn="l"/>
              </a:tabLst>
            </a:pPr>
            <a:endParaRPr lang="it-IT" dirty="0">
              <a:solidFill>
                <a:srgbClr val="7F7F7F"/>
              </a:solidFill>
            </a:endParaRPr>
          </a:p>
          <a:p>
            <a:pPr marL="457200" indent="-455613">
              <a:spcBef>
                <a:spcPts val="563"/>
              </a:spcBef>
              <a:buSzPct val="45000"/>
              <a:tabLst>
                <a:tab pos="723900" algn="l"/>
                <a:tab pos="1447800" algn="l"/>
                <a:tab pos="2171700" algn="l"/>
                <a:tab pos="2895600" algn="l"/>
                <a:tab pos="3619500" algn="l"/>
                <a:tab pos="4343400" algn="l"/>
                <a:tab pos="5067300" algn="l"/>
                <a:tab pos="5791200" algn="l"/>
                <a:tab pos="6515100" algn="l"/>
                <a:tab pos="7239000" algn="l"/>
              </a:tabLst>
            </a:pPr>
            <a:r>
              <a:rPr lang="it-IT" sz="2000" dirty="0">
                <a:solidFill>
                  <a:srgbClr val="7F7F7F"/>
                </a:solidFill>
              </a:rPr>
              <a:t>Difficoltà nella motricità fine (scrittura lenta e disordinata)</a:t>
            </a:r>
          </a:p>
          <a:p>
            <a:pPr marL="457200" indent="-455613">
              <a:spcBef>
                <a:spcPts val="563"/>
              </a:spcBef>
              <a:buSzPct val="45000"/>
              <a:tabLst>
                <a:tab pos="723900" algn="l"/>
                <a:tab pos="1447800" algn="l"/>
                <a:tab pos="2171700" algn="l"/>
                <a:tab pos="2895600" algn="l"/>
                <a:tab pos="3619500" algn="l"/>
                <a:tab pos="4343400" algn="l"/>
                <a:tab pos="5067300" algn="l"/>
                <a:tab pos="5791200" algn="l"/>
                <a:tab pos="6515100" algn="l"/>
                <a:tab pos="7239000" algn="l"/>
              </a:tabLst>
            </a:pPr>
            <a:endParaRPr lang="it-IT" sz="1200" dirty="0">
              <a:solidFill>
                <a:srgbClr val="7F7F7F"/>
              </a:solidFill>
            </a:endParaRPr>
          </a:p>
          <a:p>
            <a:pPr marL="457200" indent="-455613">
              <a:spcBef>
                <a:spcPts val="563"/>
              </a:spcBef>
              <a:buSzPct val="45000"/>
              <a:tabLst>
                <a:tab pos="723900" algn="l"/>
                <a:tab pos="1447800" algn="l"/>
                <a:tab pos="2171700" algn="l"/>
                <a:tab pos="2895600" algn="l"/>
                <a:tab pos="3619500" algn="l"/>
                <a:tab pos="4343400" algn="l"/>
                <a:tab pos="5067300" algn="l"/>
                <a:tab pos="5791200" algn="l"/>
                <a:tab pos="6515100" algn="l"/>
                <a:tab pos="7239000" algn="l"/>
              </a:tabLst>
            </a:pPr>
            <a:r>
              <a:rPr lang="it-IT" sz="2000" dirty="0">
                <a:solidFill>
                  <a:srgbClr val="7F7F7F"/>
                </a:solidFill>
              </a:rPr>
              <a:t>Difficoltà nella motricità  grossolana  </a:t>
            </a:r>
          </a:p>
          <a:p>
            <a:pPr marL="457200" indent="-455613">
              <a:spcBef>
                <a:spcPts val="563"/>
              </a:spcBef>
              <a:buSzPct val="45000"/>
              <a:tabLst>
                <a:tab pos="723900" algn="l"/>
                <a:tab pos="1447800" algn="l"/>
                <a:tab pos="2171700" algn="l"/>
                <a:tab pos="2895600" algn="l"/>
                <a:tab pos="3619500" algn="l"/>
                <a:tab pos="4343400" algn="l"/>
                <a:tab pos="5067300" algn="l"/>
                <a:tab pos="5791200" algn="l"/>
                <a:tab pos="6515100" algn="l"/>
                <a:tab pos="7239000" algn="l"/>
              </a:tabLst>
            </a:pPr>
            <a:r>
              <a:rPr lang="it-IT" sz="2000" dirty="0">
                <a:solidFill>
                  <a:srgbClr val="7F7F7F"/>
                </a:solidFill>
              </a:rPr>
              <a:t>(“pensare” alla sequenza di movimenti)</a:t>
            </a:r>
          </a:p>
          <a:p>
            <a:pPr marL="457200" indent="-455613">
              <a:spcBef>
                <a:spcPts val="563"/>
              </a:spcBef>
              <a:buSzPct val="45000"/>
              <a:tabLst>
                <a:tab pos="723900" algn="l"/>
                <a:tab pos="1447800" algn="l"/>
                <a:tab pos="2171700" algn="l"/>
                <a:tab pos="2895600" algn="l"/>
                <a:tab pos="3619500" algn="l"/>
                <a:tab pos="4343400" algn="l"/>
                <a:tab pos="5067300" algn="l"/>
                <a:tab pos="5791200" algn="l"/>
                <a:tab pos="6515100" algn="l"/>
                <a:tab pos="7239000" algn="l"/>
              </a:tabLst>
            </a:pPr>
            <a:endParaRPr lang="it-IT" sz="1200" dirty="0">
              <a:solidFill>
                <a:srgbClr val="7F7F7F"/>
              </a:solidFill>
            </a:endParaRPr>
          </a:p>
          <a:p>
            <a:pPr marL="457200" indent="-455613">
              <a:spcBef>
                <a:spcPts val="563"/>
              </a:spcBef>
              <a:buSzPct val="45000"/>
              <a:tabLst>
                <a:tab pos="723900" algn="l"/>
                <a:tab pos="1447800" algn="l"/>
                <a:tab pos="2171700" algn="l"/>
                <a:tab pos="2895600" algn="l"/>
                <a:tab pos="3619500" algn="l"/>
                <a:tab pos="4343400" algn="l"/>
                <a:tab pos="5067300" algn="l"/>
                <a:tab pos="5791200" algn="l"/>
                <a:tab pos="6515100" algn="l"/>
                <a:tab pos="7239000" algn="l"/>
              </a:tabLst>
            </a:pPr>
            <a:r>
              <a:rPr lang="it-IT" sz="2000" dirty="0">
                <a:solidFill>
                  <a:srgbClr val="7F7F7F"/>
                </a:solidFill>
              </a:rPr>
              <a:t>Vengono spesso evitati sport di squadra competitivi</a:t>
            </a:r>
          </a:p>
          <a:p>
            <a:pPr marL="457200" indent="-455613">
              <a:tabLst>
                <a:tab pos="723900" algn="l"/>
                <a:tab pos="1447800" algn="l"/>
                <a:tab pos="2171700" algn="l"/>
                <a:tab pos="2895600" algn="l"/>
                <a:tab pos="3619500" algn="l"/>
                <a:tab pos="4343400" algn="l"/>
                <a:tab pos="5067300" algn="l"/>
                <a:tab pos="5791200" algn="l"/>
              </a:tabLst>
            </a:pPr>
            <a:endParaRPr lang="it-IT" sz="2000" dirty="0">
              <a:solidFill>
                <a:srgbClr val="7F7F7F"/>
              </a:solidFill>
            </a:endParaRPr>
          </a:p>
        </p:txBody>
      </p:sp>
      <p:pic>
        <p:nvPicPr>
          <p:cNvPr id="4" name="Segnaposto immagin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39729" y="1772816"/>
            <a:ext cx="1711256" cy="1656184"/>
          </a:xfrm>
          <a:prstGeom prst="ellipse">
            <a:avLst/>
          </a:prstGeom>
        </p:spPr>
      </p:pic>
    </p:spTree>
    <p:extLst>
      <p:ext uri="{BB962C8B-B14F-4D97-AF65-F5344CB8AC3E}">
        <p14:creationId xmlns:p14="http://schemas.microsoft.com/office/powerpoint/2010/main" val="7039092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4783119" y="618949"/>
            <a:ext cx="3635375" cy="1447801"/>
          </a:xfrm>
        </p:spPr>
        <p:txBody>
          <a:bodyPr/>
          <a:lstStyle/>
          <a:p>
            <a:r>
              <a:rPr lang="it-IT" dirty="0"/>
              <a:t>Differenze Cognitive</a:t>
            </a:r>
          </a:p>
        </p:txBody>
      </p:sp>
      <p:sp>
        <p:nvSpPr>
          <p:cNvPr id="6" name="Segnaposto testo 2"/>
          <p:cNvSpPr>
            <a:spLocks noGrp="1"/>
          </p:cNvSpPr>
          <p:nvPr>
            <p:ph type="body" sz="half" idx="2"/>
          </p:nvPr>
        </p:nvSpPr>
        <p:spPr>
          <a:xfrm>
            <a:off x="4852854" y="2375502"/>
            <a:ext cx="4026468" cy="2201010"/>
          </a:xfrm>
        </p:spPr>
        <p:txBody>
          <a:bodyPr/>
          <a:lstStyle/>
          <a:p>
            <a:r>
              <a:rPr lang="it-IT" dirty="0">
                <a:solidFill>
                  <a:srgbClr val="595959"/>
                </a:solidFill>
              </a:rPr>
              <a:t>nella ORGANIZZAZIONE</a:t>
            </a:r>
          </a:p>
          <a:p>
            <a:r>
              <a:rPr lang="it-IT" dirty="0">
                <a:solidFill>
                  <a:srgbClr val="595959"/>
                </a:solidFill>
              </a:rPr>
              <a:t>nello STILE </a:t>
            </a:r>
          </a:p>
          <a:p>
            <a:r>
              <a:rPr lang="it-IT" dirty="0">
                <a:solidFill>
                  <a:srgbClr val="595959"/>
                </a:solidFill>
              </a:rPr>
              <a:t>nella FLESSIBILITÀ del pensiero, </a:t>
            </a:r>
          </a:p>
          <a:p>
            <a:r>
              <a:rPr lang="it-IT" dirty="0">
                <a:solidFill>
                  <a:srgbClr val="595959"/>
                </a:solidFill>
              </a:rPr>
              <a:t>nella MEMORIA,</a:t>
            </a:r>
          </a:p>
          <a:p>
            <a:r>
              <a:rPr lang="it-IT" dirty="0">
                <a:solidFill>
                  <a:srgbClr val="595959"/>
                </a:solidFill>
              </a:rPr>
              <a:t>negli INTERESSI</a:t>
            </a:r>
          </a:p>
          <a:p>
            <a:endParaRPr lang="it-IT" dirty="0">
              <a:solidFill>
                <a:srgbClr val="595959"/>
              </a:solidFill>
            </a:endParaRPr>
          </a:p>
        </p:txBody>
      </p:sp>
      <p:pic>
        <p:nvPicPr>
          <p:cNvPr id="7" name="Segnaposto immagine 4"/>
          <p:cNvPicPr>
            <a:picLocks noGrp="1" noChangeAspect="1"/>
          </p:cNvPicPr>
          <p:nvPr>
            <p:ph type="pic" sz="quarter" idx="13"/>
          </p:nvPr>
        </p:nvPicPr>
        <p:blipFill>
          <a:blip r:embed="rId2"/>
          <a:srcRect/>
          <a:stretch>
            <a:fillRect/>
          </a:stretch>
        </p:blipFill>
        <p:spPr>
          <a:xfrm>
            <a:off x="228600" y="1143000"/>
            <a:ext cx="4135438" cy="4135438"/>
          </a:xfrm>
        </p:spPr>
      </p:pic>
      <p:pic>
        <p:nvPicPr>
          <p:cNvPr id="8" name="Immagin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07619" y="4854575"/>
            <a:ext cx="1350999" cy="865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Immagin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39110" y="4854575"/>
            <a:ext cx="1265058" cy="847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Immagine 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66545" y="5536444"/>
            <a:ext cx="1457063" cy="947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Freccia bidirezionale orizzontale 10"/>
          <p:cNvSpPr/>
          <p:nvPr/>
        </p:nvSpPr>
        <p:spPr>
          <a:xfrm>
            <a:off x="5966545" y="4943637"/>
            <a:ext cx="1178303" cy="334801"/>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230883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57158" y="428604"/>
            <a:ext cx="6375082" cy="6001642"/>
          </a:xfrm>
          <a:prstGeom prst="rect">
            <a:avLst/>
          </a:prstGeom>
        </p:spPr>
        <p:txBody>
          <a:bodyPr wrap="square">
            <a:spAutoFit/>
          </a:bodyPr>
          <a:lstStyle/>
          <a:p>
            <a:pPr marL="457200" indent="-455613">
              <a:buSzPct val="45000"/>
              <a:tabLst>
                <a:tab pos="723900" algn="l"/>
                <a:tab pos="1447800" algn="l"/>
                <a:tab pos="2171700" algn="l"/>
                <a:tab pos="2895600" algn="l"/>
                <a:tab pos="3619500" algn="l"/>
                <a:tab pos="4343400" algn="l"/>
                <a:tab pos="5067300" algn="l"/>
                <a:tab pos="5791200" algn="l"/>
              </a:tabLst>
            </a:pPr>
            <a:r>
              <a:rPr lang="it-IT" sz="2400" b="1" dirty="0">
                <a:solidFill>
                  <a:srgbClr val="3366FF"/>
                </a:solidFill>
              </a:rPr>
              <a:t>Difficoltà sul piano cognitivo</a:t>
            </a:r>
          </a:p>
          <a:p>
            <a:pPr marL="457200" indent="-455613">
              <a:buSzPct val="45000"/>
              <a:tabLst>
                <a:tab pos="723900" algn="l"/>
                <a:tab pos="1447800" algn="l"/>
                <a:tab pos="2171700" algn="l"/>
                <a:tab pos="2895600" algn="l"/>
                <a:tab pos="3619500" algn="l"/>
                <a:tab pos="4343400" algn="l"/>
                <a:tab pos="5067300" algn="l"/>
                <a:tab pos="5791200" algn="l"/>
              </a:tabLst>
            </a:pPr>
            <a:endParaRPr lang="it-IT" sz="2400" dirty="0">
              <a:solidFill>
                <a:schemeClr val="tx1">
                  <a:lumMod val="50000"/>
                  <a:lumOff val="50000"/>
                </a:schemeClr>
              </a:solidFill>
            </a:endParaRPr>
          </a:p>
          <a:p>
            <a:pPr marL="457200" indent="-455613">
              <a:buSzPct val="45000"/>
              <a:tabLst>
                <a:tab pos="723900" algn="l"/>
                <a:tab pos="1447800" algn="l"/>
                <a:tab pos="2171700" algn="l"/>
                <a:tab pos="2895600" algn="l"/>
                <a:tab pos="3619500" algn="l"/>
                <a:tab pos="4343400" algn="l"/>
                <a:tab pos="5067300" algn="l"/>
                <a:tab pos="5791200" algn="l"/>
              </a:tabLst>
            </a:pPr>
            <a:r>
              <a:rPr lang="it-IT" sz="2400" dirty="0">
                <a:solidFill>
                  <a:schemeClr val="tx1">
                    <a:lumMod val="50000"/>
                    <a:lumOff val="50000"/>
                  </a:schemeClr>
                </a:solidFill>
              </a:rPr>
              <a:t>Deficit  della “teoria della mente”</a:t>
            </a:r>
          </a:p>
          <a:p>
            <a:pPr marL="457200" indent="-455613">
              <a:buSzPct val="45000"/>
              <a:tabLst>
                <a:tab pos="723900" algn="l"/>
                <a:tab pos="1447800" algn="l"/>
                <a:tab pos="2171700" algn="l"/>
                <a:tab pos="2895600" algn="l"/>
                <a:tab pos="3619500" algn="l"/>
                <a:tab pos="4343400" algn="l"/>
                <a:tab pos="5067300" algn="l"/>
                <a:tab pos="5791200" algn="l"/>
              </a:tabLst>
            </a:pPr>
            <a:endParaRPr lang="it-IT" sz="2400" dirty="0">
              <a:solidFill>
                <a:schemeClr val="tx1">
                  <a:lumMod val="50000"/>
                  <a:lumOff val="50000"/>
                </a:schemeClr>
              </a:solidFill>
            </a:endParaRPr>
          </a:p>
          <a:p>
            <a:pPr marL="457200" indent="-455613">
              <a:buSzPct val="45000"/>
              <a:tabLst>
                <a:tab pos="723900" algn="l"/>
                <a:tab pos="1447800" algn="l"/>
                <a:tab pos="2171700" algn="l"/>
                <a:tab pos="2895600" algn="l"/>
                <a:tab pos="3619500" algn="l"/>
                <a:tab pos="4343400" algn="l"/>
                <a:tab pos="5067300" algn="l"/>
                <a:tab pos="5791200" algn="l"/>
              </a:tabLst>
            </a:pPr>
            <a:r>
              <a:rPr lang="it-IT" sz="2400" dirty="0">
                <a:solidFill>
                  <a:schemeClr val="tx1">
                    <a:lumMod val="50000"/>
                    <a:lumOff val="50000"/>
                  </a:schemeClr>
                </a:solidFill>
              </a:rPr>
              <a:t>Pensare per immagini e per dettagli</a:t>
            </a:r>
          </a:p>
          <a:p>
            <a:pPr marL="457200" indent="-455613">
              <a:buSzPct val="45000"/>
              <a:tabLst>
                <a:tab pos="723900" algn="l"/>
                <a:tab pos="1447800" algn="l"/>
                <a:tab pos="2171700" algn="l"/>
                <a:tab pos="2895600" algn="l"/>
                <a:tab pos="3619500" algn="l"/>
                <a:tab pos="4343400" algn="l"/>
                <a:tab pos="5067300" algn="l"/>
                <a:tab pos="5791200" algn="l"/>
              </a:tabLst>
            </a:pPr>
            <a:endParaRPr lang="it-IT" sz="2400" dirty="0">
              <a:solidFill>
                <a:schemeClr val="tx1">
                  <a:lumMod val="50000"/>
                  <a:lumOff val="50000"/>
                </a:schemeClr>
              </a:solidFill>
            </a:endParaRPr>
          </a:p>
          <a:p>
            <a:pPr marL="457200" indent="-455613">
              <a:buSzPct val="45000"/>
              <a:tabLst>
                <a:tab pos="723900" algn="l"/>
                <a:tab pos="1447800" algn="l"/>
                <a:tab pos="2171700" algn="l"/>
                <a:tab pos="2895600" algn="l"/>
                <a:tab pos="3619500" algn="l"/>
                <a:tab pos="4343400" algn="l"/>
                <a:tab pos="5067300" algn="l"/>
                <a:tab pos="5791200" algn="l"/>
              </a:tabLst>
            </a:pPr>
            <a:r>
              <a:rPr lang="it-IT" sz="2400" dirty="0">
                <a:solidFill>
                  <a:schemeClr val="tx1">
                    <a:lumMod val="50000"/>
                    <a:lumOff val="50000"/>
                  </a:schemeClr>
                </a:solidFill>
              </a:rPr>
              <a:t>Rigidità di pensiero e conseguenti difficoltà in:</a:t>
            </a:r>
          </a:p>
          <a:p>
            <a:pPr marL="914400" lvl="1" indent="-455613">
              <a:buSzPct val="45000"/>
              <a:tabLst>
                <a:tab pos="723900" algn="l"/>
                <a:tab pos="1447800" algn="l"/>
                <a:tab pos="2171700" algn="l"/>
                <a:tab pos="2895600" algn="l"/>
                <a:tab pos="3619500" algn="l"/>
                <a:tab pos="4343400" algn="l"/>
                <a:tab pos="5067300" algn="l"/>
                <a:tab pos="5791200" algn="l"/>
              </a:tabLst>
            </a:pPr>
            <a:r>
              <a:rPr lang="it-IT" sz="2000" dirty="0">
                <a:solidFill>
                  <a:schemeClr val="tx1">
                    <a:lumMod val="50000"/>
                    <a:lumOff val="50000"/>
                  </a:schemeClr>
                </a:solidFill>
              </a:rPr>
              <a:t>Generalizzazione</a:t>
            </a:r>
          </a:p>
          <a:p>
            <a:pPr marL="914400" lvl="1" indent="-455613">
              <a:buSzPct val="45000"/>
              <a:tabLst>
                <a:tab pos="723900" algn="l"/>
                <a:tab pos="1447800" algn="l"/>
                <a:tab pos="2171700" algn="l"/>
                <a:tab pos="2895600" algn="l"/>
                <a:tab pos="3619500" algn="l"/>
                <a:tab pos="4343400" algn="l"/>
                <a:tab pos="5067300" algn="l"/>
                <a:tab pos="5791200" algn="l"/>
              </a:tabLst>
            </a:pPr>
            <a:r>
              <a:rPr lang="it-IT" sz="2000" dirty="0" err="1">
                <a:solidFill>
                  <a:schemeClr val="tx1">
                    <a:lumMod val="50000"/>
                    <a:lumOff val="50000"/>
                  </a:schemeClr>
                </a:solidFill>
              </a:rPr>
              <a:t>Problem-solving</a:t>
            </a:r>
            <a:endParaRPr lang="it-IT" sz="2000" dirty="0">
              <a:solidFill>
                <a:schemeClr val="tx1">
                  <a:lumMod val="50000"/>
                  <a:lumOff val="50000"/>
                </a:schemeClr>
              </a:solidFill>
            </a:endParaRPr>
          </a:p>
          <a:p>
            <a:pPr marL="914400" lvl="1" indent="-455613">
              <a:buSzPct val="45000"/>
              <a:tabLst>
                <a:tab pos="723900" algn="l"/>
                <a:tab pos="1447800" algn="l"/>
                <a:tab pos="2171700" algn="l"/>
                <a:tab pos="2895600" algn="l"/>
                <a:tab pos="3619500" algn="l"/>
                <a:tab pos="4343400" algn="l"/>
                <a:tab pos="5067300" algn="l"/>
                <a:tab pos="5791200" algn="l"/>
              </a:tabLst>
            </a:pPr>
            <a:r>
              <a:rPr lang="it-IT" sz="2000" dirty="0">
                <a:solidFill>
                  <a:schemeClr val="tx1">
                    <a:lumMod val="50000"/>
                    <a:lumOff val="50000"/>
                  </a:schemeClr>
                </a:solidFill>
              </a:rPr>
              <a:t>Attività organizzative</a:t>
            </a:r>
          </a:p>
          <a:p>
            <a:pPr marL="914400" lvl="1" indent="-455613">
              <a:buSzPct val="45000"/>
              <a:tabLst>
                <a:tab pos="723900" algn="l"/>
                <a:tab pos="1447800" algn="l"/>
                <a:tab pos="2171700" algn="l"/>
                <a:tab pos="2895600" algn="l"/>
                <a:tab pos="3619500" algn="l"/>
                <a:tab pos="4343400" algn="l"/>
                <a:tab pos="5067300" algn="l"/>
                <a:tab pos="5791200" algn="l"/>
              </a:tabLst>
            </a:pPr>
            <a:r>
              <a:rPr lang="it-IT" sz="2000" dirty="0">
                <a:solidFill>
                  <a:schemeClr val="tx1">
                    <a:lumMod val="50000"/>
                    <a:lumOff val="50000"/>
                  </a:schemeClr>
                </a:solidFill>
              </a:rPr>
              <a:t>Concentrazione </a:t>
            </a:r>
            <a:r>
              <a:rPr lang="it-IT" sz="1600" dirty="0">
                <a:solidFill>
                  <a:schemeClr val="tx1">
                    <a:lumMod val="50000"/>
                    <a:lumOff val="50000"/>
                  </a:schemeClr>
                </a:solidFill>
              </a:rPr>
              <a:t>(facile </a:t>
            </a:r>
            <a:r>
              <a:rPr lang="it-IT" sz="1600" dirty="0" err="1">
                <a:solidFill>
                  <a:schemeClr val="tx1">
                    <a:lumMod val="50000"/>
                    <a:lumOff val="50000"/>
                  </a:schemeClr>
                </a:solidFill>
              </a:rPr>
              <a:t>distraibilità</a:t>
            </a:r>
            <a:r>
              <a:rPr lang="it-IT" sz="1600" dirty="0">
                <a:solidFill>
                  <a:schemeClr val="tx1">
                    <a:lumMod val="50000"/>
                    <a:lumOff val="50000"/>
                  </a:schemeClr>
                </a:solidFill>
              </a:rPr>
              <a:t> per mancanza di “filtri”)</a:t>
            </a:r>
          </a:p>
          <a:p>
            <a:pPr marL="914400" lvl="1" indent="-455613">
              <a:buSzPct val="45000"/>
              <a:tabLst>
                <a:tab pos="723900" algn="l"/>
                <a:tab pos="1447800" algn="l"/>
                <a:tab pos="2171700" algn="l"/>
                <a:tab pos="2895600" algn="l"/>
                <a:tab pos="3619500" algn="l"/>
                <a:tab pos="4343400" algn="l"/>
                <a:tab pos="5067300" algn="l"/>
                <a:tab pos="5791200" algn="l"/>
              </a:tabLst>
            </a:pPr>
            <a:r>
              <a:rPr lang="it-IT" sz="2000" dirty="0">
                <a:solidFill>
                  <a:schemeClr val="tx1">
                    <a:lumMod val="50000"/>
                    <a:lumOff val="50000"/>
                  </a:schemeClr>
                </a:solidFill>
              </a:rPr>
              <a:t>Portare a termine un lavoro nei tempi stabiliti</a:t>
            </a:r>
          </a:p>
          <a:p>
            <a:pPr marL="914400" lvl="1" indent="-455613">
              <a:buSzPct val="45000"/>
              <a:tabLst>
                <a:tab pos="723900" algn="l"/>
                <a:tab pos="1447800" algn="l"/>
                <a:tab pos="2171700" algn="l"/>
                <a:tab pos="2895600" algn="l"/>
                <a:tab pos="3619500" algn="l"/>
                <a:tab pos="4343400" algn="l"/>
                <a:tab pos="5067300" algn="l"/>
                <a:tab pos="5791200" algn="l"/>
              </a:tabLst>
            </a:pPr>
            <a:r>
              <a:rPr lang="it-IT" sz="2000" dirty="0">
                <a:solidFill>
                  <a:schemeClr val="tx1">
                    <a:lumMod val="50000"/>
                    <a:lumOff val="50000"/>
                  </a:schemeClr>
                </a:solidFill>
              </a:rPr>
              <a:t>Ragionamento astratto</a:t>
            </a:r>
          </a:p>
          <a:p>
            <a:pPr marL="457200" indent="-455613">
              <a:buSzPct val="45000"/>
              <a:tabLst>
                <a:tab pos="723900" algn="l"/>
                <a:tab pos="1447800" algn="l"/>
                <a:tab pos="2171700" algn="l"/>
                <a:tab pos="2895600" algn="l"/>
                <a:tab pos="3619500" algn="l"/>
                <a:tab pos="4343400" algn="l"/>
                <a:tab pos="5067300" algn="l"/>
                <a:tab pos="5791200" algn="l"/>
              </a:tabLst>
            </a:pPr>
            <a:endParaRPr lang="it-IT" sz="2400" dirty="0">
              <a:solidFill>
                <a:schemeClr val="tx1">
                  <a:lumMod val="50000"/>
                  <a:lumOff val="50000"/>
                </a:schemeClr>
              </a:solidFill>
            </a:endParaRPr>
          </a:p>
          <a:p>
            <a:pPr marL="457200" indent="-455613">
              <a:buSzPct val="45000"/>
              <a:tabLst>
                <a:tab pos="723900" algn="l"/>
                <a:tab pos="1447800" algn="l"/>
                <a:tab pos="2171700" algn="l"/>
                <a:tab pos="2895600" algn="l"/>
                <a:tab pos="3619500" algn="l"/>
                <a:tab pos="4343400" algn="l"/>
                <a:tab pos="5067300" algn="l"/>
                <a:tab pos="5791200" algn="l"/>
              </a:tabLst>
            </a:pPr>
            <a:r>
              <a:rPr lang="it-IT" sz="2400" dirty="0">
                <a:solidFill>
                  <a:schemeClr val="tx1">
                    <a:lumMod val="50000"/>
                    <a:lumOff val="50000"/>
                  </a:schemeClr>
                </a:solidFill>
              </a:rPr>
              <a:t>			</a:t>
            </a:r>
          </a:p>
          <a:p>
            <a:pPr marL="457200" indent="-455613">
              <a:buSzPct val="45000"/>
              <a:tabLst>
                <a:tab pos="723900" algn="l"/>
                <a:tab pos="1447800" algn="l"/>
                <a:tab pos="2171700" algn="l"/>
                <a:tab pos="2895600" algn="l"/>
                <a:tab pos="3619500" algn="l"/>
                <a:tab pos="4343400" algn="l"/>
                <a:tab pos="5067300" algn="l"/>
                <a:tab pos="5791200" algn="l"/>
              </a:tabLst>
            </a:pPr>
            <a:r>
              <a:rPr lang="it-IT" sz="2400" dirty="0">
                <a:solidFill>
                  <a:schemeClr val="tx1">
                    <a:lumMod val="50000"/>
                    <a:lumOff val="50000"/>
                  </a:schemeClr>
                </a:solidFill>
              </a:rPr>
              <a:t>			DIFFICOLTA’ SCOLASTICHE</a:t>
            </a:r>
          </a:p>
          <a:p>
            <a:pPr marL="457200" indent="-455613">
              <a:tabLst>
                <a:tab pos="723900" algn="l"/>
                <a:tab pos="1447800" algn="l"/>
                <a:tab pos="2171700" algn="l"/>
                <a:tab pos="2895600" algn="l"/>
                <a:tab pos="3619500" algn="l"/>
                <a:tab pos="4343400" algn="l"/>
                <a:tab pos="5067300" algn="l"/>
                <a:tab pos="5791200" algn="l"/>
              </a:tabLst>
            </a:pPr>
            <a:endParaRPr lang="it-IT" sz="2400" dirty="0">
              <a:solidFill>
                <a:schemeClr val="tx1">
                  <a:lumMod val="50000"/>
                  <a:lumOff val="50000"/>
                </a:schemeClr>
              </a:solidFill>
            </a:endParaRPr>
          </a:p>
        </p:txBody>
      </p:sp>
      <p:sp>
        <p:nvSpPr>
          <p:cNvPr id="4" name="Freccia a destra 3"/>
          <p:cNvSpPr/>
          <p:nvPr/>
        </p:nvSpPr>
        <p:spPr>
          <a:xfrm>
            <a:off x="899592" y="5589240"/>
            <a:ext cx="857256" cy="42862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Segnaposto immagin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39729" y="1772816"/>
            <a:ext cx="1711256" cy="1656184"/>
          </a:xfrm>
          <a:prstGeom prst="ellipse">
            <a:avLst/>
          </a:prstGeom>
        </p:spPr>
      </p:pic>
    </p:spTree>
    <p:extLst>
      <p:ext uri="{BB962C8B-B14F-4D97-AF65-F5344CB8AC3E}">
        <p14:creationId xmlns:p14="http://schemas.microsoft.com/office/powerpoint/2010/main" val="2281133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9137491" cy="6333423"/>
          </a:xfrm>
          <a:prstGeom prst="rect">
            <a:avLst/>
          </a:prstGeom>
        </p:spPr>
      </p:pic>
      <p:sp>
        <p:nvSpPr>
          <p:cNvPr id="16" name="CasellaDiTesto 15"/>
          <p:cNvSpPr txBox="1"/>
          <p:nvPr/>
        </p:nvSpPr>
        <p:spPr>
          <a:xfrm>
            <a:off x="458264" y="6333422"/>
            <a:ext cx="3587551" cy="369332"/>
          </a:xfrm>
          <a:prstGeom prst="rect">
            <a:avLst/>
          </a:prstGeom>
          <a:noFill/>
        </p:spPr>
        <p:txBody>
          <a:bodyPr wrap="square" rtlCol="0">
            <a:spAutoFit/>
          </a:bodyPr>
          <a:lstStyle/>
          <a:p>
            <a:r>
              <a:rPr lang="it-IT" dirty="0">
                <a:cs typeface="Chalkduster"/>
              </a:rPr>
              <a:t>Claude Monet – La gazza</a:t>
            </a:r>
          </a:p>
        </p:txBody>
      </p:sp>
      <p:sp>
        <p:nvSpPr>
          <p:cNvPr id="2" name="CasellaDiTesto 1"/>
          <p:cNvSpPr txBox="1"/>
          <p:nvPr/>
        </p:nvSpPr>
        <p:spPr>
          <a:xfrm>
            <a:off x="458264" y="358692"/>
            <a:ext cx="6653947" cy="523220"/>
          </a:xfrm>
          <a:prstGeom prst="rect">
            <a:avLst/>
          </a:prstGeom>
          <a:noFill/>
        </p:spPr>
        <p:txBody>
          <a:bodyPr wrap="square" rtlCol="0">
            <a:spAutoFit/>
          </a:bodyPr>
          <a:lstStyle/>
          <a:p>
            <a:r>
              <a:rPr lang="it-IT" sz="2800" dirty="0">
                <a:solidFill>
                  <a:srgbClr val="0000FF"/>
                </a:solidFill>
                <a:cs typeface="Chalkduster"/>
              </a:rPr>
              <a:t>pensare per dettagli …</a:t>
            </a:r>
          </a:p>
        </p:txBody>
      </p:sp>
      <p:sp>
        <p:nvSpPr>
          <p:cNvPr id="3" name="Per 2"/>
          <p:cNvSpPr/>
          <p:nvPr/>
        </p:nvSpPr>
        <p:spPr>
          <a:xfrm>
            <a:off x="1394292" y="2402198"/>
            <a:ext cx="980146" cy="86976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CasellaDiTesto 6"/>
          <p:cNvSpPr txBox="1"/>
          <p:nvPr/>
        </p:nvSpPr>
        <p:spPr>
          <a:xfrm>
            <a:off x="1492019" y="5197262"/>
            <a:ext cx="4168477" cy="400110"/>
          </a:xfrm>
          <a:prstGeom prst="rect">
            <a:avLst/>
          </a:prstGeom>
          <a:noFill/>
        </p:spPr>
        <p:txBody>
          <a:bodyPr wrap="square" rtlCol="0">
            <a:spAutoFit/>
          </a:bodyPr>
          <a:lstStyle/>
          <a:p>
            <a:r>
              <a:rPr lang="it-IT" sz="2000" b="1" dirty="0">
                <a:cs typeface="Chalkduster"/>
              </a:rPr>
              <a:t>Se la gazza vola via …</a:t>
            </a:r>
          </a:p>
        </p:txBody>
      </p:sp>
      <p:sp>
        <p:nvSpPr>
          <p:cNvPr id="9" name="CasellaDiTesto 8"/>
          <p:cNvSpPr txBox="1"/>
          <p:nvPr/>
        </p:nvSpPr>
        <p:spPr>
          <a:xfrm>
            <a:off x="1492019" y="1198106"/>
            <a:ext cx="7867683" cy="400110"/>
          </a:xfrm>
          <a:prstGeom prst="rect">
            <a:avLst/>
          </a:prstGeom>
          <a:noFill/>
        </p:spPr>
        <p:txBody>
          <a:bodyPr wrap="square" rtlCol="0">
            <a:spAutoFit/>
          </a:bodyPr>
          <a:lstStyle/>
          <a:p>
            <a:r>
              <a:rPr lang="it-IT" sz="2000" b="1" dirty="0">
                <a:cs typeface="Chalkduster"/>
              </a:rPr>
              <a:t>Vedo l’albero, non il bosco …</a:t>
            </a:r>
          </a:p>
        </p:txBody>
      </p:sp>
    </p:spTree>
    <p:extLst>
      <p:ext uri="{BB962C8B-B14F-4D97-AF65-F5344CB8AC3E}">
        <p14:creationId xmlns:p14="http://schemas.microsoft.com/office/powerpoint/2010/main" val="204777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animBg="1"/>
      <p:bldP spid="7" grpId="0"/>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forest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4719"/>
            <a:ext cx="9144000" cy="6844060"/>
          </a:xfrm>
          <a:prstGeom prst="rect">
            <a:avLst/>
          </a:prstGeom>
        </p:spPr>
      </p:pic>
      <p:sp>
        <p:nvSpPr>
          <p:cNvPr id="6" name="CasellaDiTesto 5"/>
          <p:cNvSpPr txBox="1"/>
          <p:nvPr/>
        </p:nvSpPr>
        <p:spPr>
          <a:xfrm>
            <a:off x="1043608" y="3717032"/>
            <a:ext cx="6912768" cy="584776"/>
          </a:xfrm>
          <a:prstGeom prst="rect">
            <a:avLst/>
          </a:prstGeom>
          <a:noFill/>
        </p:spPr>
        <p:txBody>
          <a:bodyPr wrap="square" rtlCol="0">
            <a:spAutoFit/>
          </a:bodyPr>
          <a:lstStyle/>
          <a:p>
            <a:r>
              <a:rPr lang="it-IT" sz="3200" dirty="0">
                <a:solidFill>
                  <a:srgbClr val="FFFFFF"/>
                </a:solidFill>
                <a:cs typeface="Chalkduster"/>
              </a:rPr>
              <a:t>… non è più lo stesso luogo </a:t>
            </a:r>
            <a:endParaRPr lang="it-IT" sz="3200" dirty="0">
              <a:solidFill>
                <a:srgbClr val="FFFFFF"/>
              </a:solidFill>
            </a:endParaRPr>
          </a:p>
        </p:txBody>
      </p:sp>
    </p:spTree>
    <p:extLst>
      <p:ext uri="{BB962C8B-B14F-4D97-AF65-F5344CB8AC3E}">
        <p14:creationId xmlns:p14="http://schemas.microsoft.com/office/powerpoint/2010/main" val="23998542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78223" y="2357596"/>
            <a:ext cx="8143932" cy="928670"/>
          </a:xfrm>
          <a:prstGeom prst="rect">
            <a:avLst/>
          </a:prstGeom>
          <a:ln/>
        </p:spPr>
        <p:txBody>
          <a:bodyPr rIns="50720"/>
          <a:lstStyle/>
          <a:p>
            <a:pPr marL="0" marR="0" lvl="0" indent="0" algn="l" defTabSz="914400" rtl="0" eaLnBrk="1" fontAlgn="auto" latinLnBrk="0" hangingPunct="1">
              <a:lnSpc>
                <a:spcPct val="100000"/>
              </a:lnSpc>
              <a:spcBef>
                <a:spcPct val="0"/>
              </a:spcBef>
              <a:spcAft>
                <a:spcPts val="0"/>
              </a:spcAft>
              <a:buClrTx/>
              <a:buSzTx/>
              <a:buFontTx/>
              <a:buNone/>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 pos="11684000" algn="l"/>
              </a:tabLst>
              <a:defRPr/>
            </a:pPr>
            <a:r>
              <a:rPr kumimoji="0" lang="en-US" sz="2400" b="0" i="0" u="none" strike="noStrike" kern="1200" cap="none" spc="0" normalizeH="0" baseline="0" noProof="0" dirty="0" err="1">
                <a:ln>
                  <a:noFill/>
                </a:ln>
                <a:solidFill>
                  <a:srgbClr val="2706EE"/>
                </a:solidFill>
                <a:effectLst/>
                <a:uLnTx/>
                <a:uFillTx/>
                <a:ea typeface="Comic Sans MS" charset="0"/>
                <a:cs typeface="Comic Sans MS" charset="0"/>
                <a:sym typeface="Comic Sans MS" charset="0"/>
              </a:rPr>
              <a:t>L’economia</a:t>
            </a:r>
            <a:r>
              <a:rPr kumimoji="0" lang="en-US" sz="2400" b="0" i="0" u="none" strike="noStrike" kern="1200" cap="none" spc="0" normalizeH="0" baseline="0" noProof="0" dirty="0">
                <a:ln>
                  <a:noFill/>
                </a:ln>
                <a:solidFill>
                  <a:srgbClr val="2706EE"/>
                </a:solidFill>
                <a:effectLst/>
                <a:uLnTx/>
                <a:uFillTx/>
                <a:ea typeface="Comic Sans MS" charset="0"/>
                <a:cs typeface="Comic Sans MS" charset="0"/>
                <a:sym typeface="Comic Sans MS" charset="0"/>
              </a:rPr>
              <a:t> </a:t>
            </a:r>
            <a:r>
              <a:rPr kumimoji="0" lang="en-US" sz="2400" b="0" i="0" u="none" strike="noStrike" kern="1200" cap="none" spc="0" normalizeH="0" baseline="0" noProof="0" dirty="0" err="1">
                <a:ln>
                  <a:noFill/>
                </a:ln>
                <a:solidFill>
                  <a:srgbClr val="2706EE"/>
                </a:solidFill>
                <a:effectLst/>
                <a:uLnTx/>
                <a:uFillTx/>
                <a:ea typeface="Comic Sans MS" charset="0"/>
                <a:cs typeface="Comic Sans MS" charset="0"/>
                <a:sym typeface="Comic Sans MS" charset="0"/>
              </a:rPr>
              <a:t>nell’area</a:t>
            </a:r>
            <a:r>
              <a:rPr kumimoji="0" lang="en-US" sz="2400" b="0" i="0" u="none" strike="noStrike" kern="1200" cap="none" spc="0" normalizeH="0" baseline="0" noProof="0" dirty="0">
                <a:ln>
                  <a:noFill/>
                </a:ln>
                <a:solidFill>
                  <a:srgbClr val="2706EE"/>
                </a:solidFill>
                <a:effectLst/>
                <a:uLnTx/>
                <a:uFillTx/>
                <a:ea typeface="Comic Sans MS" charset="0"/>
                <a:cs typeface="Comic Sans MS" charset="0"/>
                <a:sym typeface="Comic Sans MS" charset="0"/>
              </a:rPr>
              <a:t> del </a:t>
            </a:r>
            <a:r>
              <a:rPr kumimoji="0" lang="en-US" sz="2400" b="0" i="0" u="none" strike="noStrike" kern="1200" cap="none" spc="0" normalizeH="0" baseline="0" noProof="0" dirty="0" err="1">
                <a:ln>
                  <a:noFill/>
                </a:ln>
                <a:solidFill>
                  <a:srgbClr val="2706EE"/>
                </a:solidFill>
                <a:effectLst/>
                <a:uLnTx/>
                <a:uFillTx/>
                <a:ea typeface="Comic Sans MS" charset="0"/>
                <a:cs typeface="Comic Sans MS" charset="0"/>
                <a:sym typeface="Comic Sans MS" charset="0"/>
              </a:rPr>
              <a:t>Mediterraneo</a:t>
            </a:r>
            <a:r>
              <a:rPr kumimoji="0" lang="en-US" sz="2400" b="0" i="0" u="none" strike="noStrike" kern="1200" cap="none" spc="0" normalizeH="0" baseline="0" noProof="0" dirty="0">
                <a:ln>
                  <a:noFill/>
                </a:ln>
                <a:solidFill>
                  <a:srgbClr val="2706EE"/>
                </a:solidFill>
                <a:effectLst/>
                <a:uLnTx/>
                <a:uFillTx/>
                <a:ea typeface="Comic Sans MS" charset="0"/>
                <a:cs typeface="Comic Sans MS" charset="0"/>
                <a:sym typeface="Comic Sans MS" charset="0"/>
              </a:rPr>
              <a:t> </a:t>
            </a:r>
            <a:r>
              <a:rPr kumimoji="0" lang="en-US" sz="2400" b="1" i="0" u="none" strike="noStrike" kern="1200" cap="none" spc="0" normalizeH="0" baseline="0" noProof="0" dirty="0" err="1">
                <a:ln>
                  <a:noFill/>
                </a:ln>
                <a:solidFill>
                  <a:srgbClr val="008000"/>
                </a:solidFill>
                <a:effectLst/>
                <a:uLnTx/>
                <a:uFillTx/>
                <a:ea typeface="Comic Sans MS" charset="0"/>
                <a:cs typeface="Comic Sans MS" charset="0"/>
                <a:sym typeface="Comic Sans MS" charset="0"/>
              </a:rPr>
              <a:t>rifiorì</a:t>
            </a:r>
            <a:r>
              <a:rPr kumimoji="0" lang="en-US" sz="2400" b="1" i="0" u="none" strike="noStrike" kern="1200" cap="none" spc="0" normalizeH="0" noProof="0" dirty="0">
                <a:ln>
                  <a:noFill/>
                </a:ln>
                <a:solidFill>
                  <a:srgbClr val="FF0000"/>
                </a:solidFill>
                <a:effectLst/>
                <a:uLnTx/>
                <a:uFillTx/>
                <a:ea typeface="Comic Sans MS" charset="0"/>
                <a:cs typeface="Comic Sans MS" charset="0"/>
                <a:sym typeface="Comic Sans MS" charset="0"/>
              </a:rPr>
              <a:t> </a:t>
            </a:r>
            <a:r>
              <a:rPr kumimoji="0" lang="en-US" sz="2400" b="0" i="0" u="none" strike="noStrike" kern="1200" cap="none" spc="0" normalizeH="0" noProof="0" dirty="0">
                <a:ln>
                  <a:noFill/>
                </a:ln>
                <a:solidFill>
                  <a:srgbClr val="2706EE"/>
                </a:solidFill>
                <a:effectLst/>
                <a:uLnTx/>
                <a:uFillTx/>
                <a:ea typeface="Comic Sans MS" charset="0"/>
                <a:cs typeface="Comic Sans MS" charset="0"/>
                <a:sym typeface="Comic Sans MS" charset="0"/>
              </a:rPr>
              <a:t>grazie</a:t>
            </a:r>
            <a:r>
              <a:rPr kumimoji="0" lang="en-US" sz="2400" b="0" i="0" u="none" strike="noStrike" kern="1200" cap="none" spc="0" normalizeH="0" baseline="0" noProof="0" dirty="0">
                <a:ln>
                  <a:noFill/>
                </a:ln>
                <a:solidFill>
                  <a:srgbClr val="2706EE"/>
                </a:solidFill>
                <a:effectLst/>
                <a:uLnTx/>
                <a:uFillTx/>
                <a:ea typeface="Comic Sans MS" charset="0"/>
                <a:cs typeface="Comic Sans MS" charset="0"/>
                <a:sym typeface="Comic Sans MS" charset="0"/>
              </a:rPr>
              <a:t> </a:t>
            </a:r>
            <a:r>
              <a:rPr kumimoji="0" lang="en-US" sz="2400" b="0" i="0" u="none" strike="noStrike" kern="1200" cap="none" spc="0" normalizeH="0" baseline="0" noProof="0" dirty="0" err="1">
                <a:ln>
                  <a:noFill/>
                </a:ln>
                <a:solidFill>
                  <a:srgbClr val="2706EE"/>
                </a:solidFill>
                <a:effectLst/>
                <a:uLnTx/>
                <a:uFillTx/>
                <a:ea typeface="Comic Sans MS" charset="0"/>
                <a:cs typeface="Comic Sans MS" charset="0"/>
                <a:sym typeface="Comic Sans MS" charset="0"/>
              </a:rPr>
              <a:t>alle</a:t>
            </a:r>
            <a:r>
              <a:rPr kumimoji="0" lang="en-US" sz="2400" b="0" i="0" u="none" strike="noStrike" kern="1200" cap="none" spc="0" normalizeH="0" baseline="0" noProof="0" dirty="0">
                <a:ln>
                  <a:noFill/>
                </a:ln>
                <a:solidFill>
                  <a:srgbClr val="2706EE"/>
                </a:solidFill>
                <a:effectLst/>
                <a:uLnTx/>
                <a:uFillTx/>
                <a:ea typeface="Comic Sans MS" charset="0"/>
                <a:cs typeface="Comic Sans MS" charset="0"/>
                <a:sym typeface="Comic Sans MS" charset="0"/>
              </a:rPr>
              <a:t> </a:t>
            </a:r>
            <a:r>
              <a:rPr kumimoji="0" lang="en-US" sz="2400" b="1" i="0" u="none" strike="noStrike" kern="1200" cap="none" spc="0" normalizeH="0" baseline="0" noProof="0" dirty="0" err="1">
                <a:ln>
                  <a:noFill/>
                </a:ln>
                <a:solidFill>
                  <a:srgbClr val="008000"/>
                </a:solidFill>
                <a:effectLst/>
                <a:uLnTx/>
                <a:uFillTx/>
                <a:ea typeface="Comic Sans MS" charset="0"/>
                <a:cs typeface="Comic Sans MS" charset="0"/>
                <a:sym typeface="Comic Sans MS" charset="0"/>
              </a:rPr>
              <a:t>gemme</a:t>
            </a:r>
            <a:r>
              <a:rPr kumimoji="0" lang="en-US" sz="2400" b="0" i="0" u="none" strike="noStrike" kern="1200" cap="none" spc="0" normalizeH="0" baseline="0" noProof="0" dirty="0">
                <a:ln>
                  <a:noFill/>
                </a:ln>
                <a:solidFill>
                  <a:srgbClr val="2706EE"/>
                </a:solidFill>
                <a:effectLst/>
                <a:uLnTx/>
                <a:uFillTx/>
                <a:ea typeface="Comic Sans MS" charset="0"/>
                <a:cs typeface="Comic Sans MS" charset="0"/>
                <a:sym typeface="Comic Sans MS" charset="0"/>
              </a:rPr>
              <a:t> </a:t>
            </a:r>
            <a:r>
              <a:rPr kumimoji="0" lang="en-US" sz="2400" b="0" i="0" u="none" strike="noStrike" kern="1200" cap="none" spc="0" normalizeH="0" baseline="0" noProof="0" dirty="0" err="1">
                <a:ln>
                  <a:noFill/>
                </a:ln>
                <a:solidFill>
                  <a:srgbClr val="2706EE"/>
                </a:solidFill>
                <a:effectLst/>
                <a:uLnTx/>
                <a:uFillTx/>
                <a:ea typeface="Comic Sans MS" charset="0"/>
                <a:cs typeface="Comic Sans MS" charset="0"/>
                <a:sym typeface="Comic Sans MS" charset="0"/>
              </a:rPr>
              <a:t>trasportate</a:t>
            </a:r>
            <a:r>
              <a:rPr kumimoji="0" lang="en-US" sz="2400" b="0" i="0" u="none" strike="noStrike" kern="1200" cap="none" spc="0" normalizeH="0" baseline="0" noProof="0" dirty="0">
                <a:ln>
                  <a:noFill/>
                </a:ln>
                <a:solidFill>
                  <a:srgbClr val="2706EE"/>
                </a:solidFill>
                <a:effectLst/>
                <a:uLnTx/>
                <a:uFillTx/>
                <a:ea typeface="Comic Sans MS" charset="0"/>
                <a:cs typeface="Comic Sans MS" charset="0"/>
                <a:sym typeface="Comic Sans MS" charset="0"/>
              </a:rPr>
              <a:t> </a:t>
            </a:r>
            <a:r>
              <a:rPr kumimoji="0" lang="en-US" sz="2400" b="0" i="0" u="none" strike="noStrike" kern="1200" cap="none" spc="0" normalizeH="0" baseline="0" noProof="0" dirty="0" err="1">
                <a:ln>
                  <a:noFill/>
                </a:ln>
                <a:solidFill>
                  <a:srgbClr val="2706EE"/>
                </a:solidFill>
                <a:effectLst/>
                <a:uLnTx/>
                <a:uFillTx/>
                <a:ea typeface="Comic Sans MS" charset="0"/>
                <a:cs typeface="Comic Sans MS" charset="0"/>
                <a:sym typeface="Comic Sans MS" charset="0"/>
              </a:rPr>
              <a:t>dai</a:t>
            </a:r>
            <a:r>
              <a:rPr kumimoji="0" lang="en-US" sz="2400" b="0" i="0" u="none" strike="noStrike" kern="1200" cap="none" spc="0" normalizeH="0" baseline="0" noProof="0" dirty="0">
                <a:ln>
                  <a:noFill/>
                </a:ln>
                <a:solidFill>
                  <a:srgbClr val="2706EE"/>
                </a:solidFill>
                <a:effectLst/>
                <a:uLnTx/>
                <a:uFillTx/>
                <a:ea typeface="Comic Sans MS" charset="0"/>
                <a:cs typeface="Comic Sans MS" charset="0"/>
                <a:sym typeface="Comic Sans MS" charset="0"/>
              </a:rPr>
              <a:t> </a:t>
            </a:r>
            <a:r>
              <a:rPr kumimoji="0" lang="en-US" sz="2400" b="0" i="0" u="none" strike="noStrike" kern="1200" cap="none" spc="0" normalizeH="0" baseline="0" noProof="0" dirty="0" err="1">
                <a:ln>
                  <a:noFill/>
                </a:ln>
                <a:solidFill>
                  <a:srgbClr val="2706EE"/>
                </a:solidFill>
                <a:effectLst/>
                <a:uLnTx/>
                <a:uFillTx/>
                <a:ea typeface="Comic Sans MS" charset="0"/>
                <a:cs typeface="Comic Sans MS" charset="0"/>
                <a:sym typeface="Comic Sans MS" charset="0"/>
              </a:rPr>
              <a:t>mercanti</a:t>
            </a:r>
            <a:r>
              <a:rPr kumimoji="0" lang="en-US" sz="2400" b="0" i="0" u="none" strike="noStrike" kern="1200" cap="none" spc="0" normalizeH="0" baseline="0" noProof="0" dirty="0">
                <a:ln>
                  <a:noFill/>
                </a:ln>
                <a:solidFill>
                  <a:srgbClr val="2706EE"/>
                </a:solidFill>
                <a:effectLst/>
                <a:uLnTx/>
                <a:uFillTx/>
                <a:ea typeface="Comic Sans MS" charset="0"/>
                <a:cs typeface="Comic Sans MS" charset="0"/>
                <a:sym typeface="Comic Sans MS" charset="0"/>
              </a:rPr>
              <a:t> </a:t>
            </a:r>
            <a:r>
              <a:rPr kumimoji="0" lang="en-US" sz="2400" b="0" i="0" u="none" strike="noStrike" kern="1200" cap="none" spc="0" normalizeH="0" baseline="0" noProof="0" dirty="0" err="1">
                <a:ln>
                  <a:noFill/>
                </a:ln>
                <a:solidFill>
                  <a:srgbClr val="2706EE"/>
                </a:solidFill>
                <a:effectLst/>
                <a:uLnTx/>
                <a:uFillTx/>
                <a:ea typeface="Comic Sans MS" charset="0"/>
                <a:cs typeface="Comic Sans MS" charset="0"/>
                <a:sym typeface="Comic Sans MS" charset="0"/>
              </a:rPr>
              <a:t>arabi</a:t>
            </a:r>
            <a:r>
              <a:rPr kumimoji="0" lang="en-US" sz="2400" b="0" i="0" u="none" strike="noStrike" kern="1200" cap="none" spc="0" normalizeH="0" baseline="0" noProof="0" dirty="0">
                <a:ln>
                  <a:noFill/>
                </a:ln>
                <a:solidFill>
                  <a:srgbClr val="2706EE"/>
                </a:solidFill>
                <a:effectLst/>
                <a:uLnTx/>
                <a:uFillTx/>
                <a:ea typeface="Comic Sans MS" charset="0"/>
                <a:cs typeface="Comic Sans MS" charset="0"/>
                <a:sym typeface="Comic Sans MS" charset="0"/>
              </a:rPr>
              <a:t>.</a:t>
            </a:r>
            <a:endParaRPr kumimoji="0" lang="en-US" sz="2400" b="0" i="0" u="none" strike="noStrike" kern="1200" cap="none" spc="0" normalizeH="0" baseline="0" noProof="0" dirty="0">
              <a:ln>
                <a:noFill/>
              </a:ln>
              <a:solidFill>
                <a:srgbClr val="2706EE"/>
              </a:solidFill>
              <a:effectLst/>
              <a:uLnTx/>
              <a:uFillTx/>
              <a:ea typeface="+mj-ea"/>
              <a:cs typeface="+mj-cs"/>
              <a:sym typeface="Comic Sans MS" charset="0"/>
            </a:endParaRPr>
          </a:p>
        </p:txBody>
      </p:sp>
      <p:pic>
        <p:nvPicPr>
          <p:cNvPr id="5" name="Picture 1"/>
          <p:cNvPicPr>
            <a:picLocks noChangeArrowheads="1"/>
          </p:cNvPicPr>
          <p:nvPr/>
        </p:nvPicPr>
        <p:blipFill>
          <a:blip r:embed="rId2"/>
          <a:srcRect/>
          <a:stretch>
            <a:fillRect/>
          </a:stretch>
        </p:blipFill>
        <p:spPr bwMode="auto">
          <a:xfrm>
            <a:off x="214282" y="1304443"/>
            <a:ext cx="8572560" cy="5286412"/>
          </a:xfrm>
          <a:prstGeom prst="rect">
            <a:avLst/>
          </a:prstGeom>
          <a:noFill/>
          <a:ln w="12700" cap="flat">
            <a:noFill/>
            <a:round/>
            <a:headEnd/>
            <a:tailEnd/>
          </a:ln>
        </p:spPr>
      </p:pic>
      <p:sp>
        <p:nvSpPr>
          <p:cNvPr id="6" name="Rectangle 3"/>
          <p:cNvSpPr>
            <a:spLocks/>
          </p:cNvSpPr>
          <p:nvPr/>
        </p:nvSpPr>
        <p:spPr bwMode="auto">
          <a:xfrm>
            <a:off x="214283" y="5018623"/>
            <a:ext cx="8676072" cy="1572232"/>
          </a:xfrm>
          <a:prstGeom prst="rect">
            <a:avLst/>
          </a:prstGeom>
          <a:solidFill>
            <a:srgbClr val="FFFFFF"/>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0" tIns="0" rIns="0" bIns="0" anchor="ctr"/>
          <a:lstStyle/>
          <a:p>
            <a:pPr algn="ctr">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 pos="11684000" algn="l"/>
              </a:tabLst>
            </a:pPr>
            <a:r>
              <a:rPr lang="en-US" sz="2400" dirty="0" err="1">
                <a:solidFill>
                  <a:srgbClr val="2706EE"/>
                </a:solidFill>
                <a:ea typeface="Comic Sans MS" charset="0"/>
                <a:cs typeface="Comic Sans MS" charset="0"/>
                <a:sym typeface="Comic Sans MS" charset="0"/>
              </a:rPr>
              <a:t>Nell’area</a:t>
            </a:r>
            <a:r>
              <a:rPr lang="en-US" sz="2400" dirty="0">
                <a:solidFill>
                  <a:srgbClr val="2706EE"/>
                </a:solidFill>
                <a:ea typeface="Comic Sans MS" charset="0"/>
                <a:cs typeface="Comic Sans MS" charset="0"/>
                <a:sym typeface="Comic Sans MS" charset="0"/>
              </a:rPr>
              <a:t> del </a:t>
            </a:r>
            <a:r>
              <a:rPr lang="en-US" sz="2400" dirty="0" err="1">
                <a:solidFill>
                  <a:srgbClr val="2706EE"/>
                </a:solidFill>
                <a:ea typeface="Comic Sans MS" charset="0"/>
                <a:cs typeface="Comic Sans MS" charset="0"/>
                <a:sym typeface="Comic Sans MS" charset="0"/>
              </a:rPr>
              <a:t>Mediterraneo</a:t>
            </a:r>
            <a:r>
              <a:rPr lang="en-US" sz="2400" dirty="0">
                <a:solidFill>
                  <a:srgbClr val="2706EE"/>
                </a:solidFill>
                <a:ea typeface="Comic Sans MS" charset="0"/>
                <a:cs typeface="Comic Sans MS" charset="0"/>
                <a:sym typeface="Comic Sans MS" charset="0"/>
              </a:rPr>
              <a:t> </a:t>
            </a:r>
            <a:r>
              <a:rPr lang="en-US" sz="2400" b="1" dirty="0">
                <a:solidFill>
                  <a:srgbClr val="008000"/>
                </a:solidFill>
                <a:ea typeface="Comic Sans MS" charset="0"/>
                <a:cs typeface="Comic Sans MS" charset="0"/>
                <a:sym typeface="Comic Sans MS" charset="0"/>
              </a:rPr>
              <a:t>la </a:t>
            </a:r>
            <a:r>
              <a:rPr lang="en-US" sz="2400" b="1" dirty="0" err="1">
                <a:solidFill>
                  <a:srgbClr val="008000"/>
                </a:solidFill>
                <a:ea typeface="Comic Sans MS" charset="0"/>
                <a:cs typeface="Comic Sans MS" charset="0"/>
                <a:sym typeface="Comic Sans MS" charset="0"/>
              </a:rPr>
              <a:t>ricchezza</a:t>
            </a:r>
            <a:r>
              <a:rPr lang="en-US" sz="2400" b="1" dirty="0">
                <a:solidFill>
                  <a:srgbClr val="008000"/>
                </a:solidFill>
                <a:ea typeface="Comic Sans MS" charset="0"/>
                <a:cs typeface="Comic Sans MS" charset="0"/>
                <a:sym typeface="Comic Sans MS" charset="0"/>
              </a:rPr>
              <a:t> </a:t>
            </a:r>
            <a:r>
              <a:rPr lang="en-US" sz="2400" b="1" dirty="0" err="1">
                <a:solidFill>
                  <a:srgbClr val="008000"/>
                </a:solidFill>
                <a:ea typeface="Comic Sans MS" charset="0"/>
                <a:cs typeface="Comic Sans MS" charset="0"/>
                <a:sym typeface="Comic Sans MS" charset="0"/>
              </a:rPr>
              <a:t>aumentò</a:t>
            </a:r>
            <a:r>
              <a:rPr lang="en-US" sz="2400" b="1" dirty="0">
                <a:solidFill>
                  <a:srgbClr val="008000"/>
                </a:solidFill>
                <a:ea typeface="Comic Sans MS" charset="0"/>
                <a:cs typeface="Comic Sans MS" charset="0"/>
                <a:sym typeface="Comic Sans MS" charset="0"/>
              </a:rPr>
              <a:t> </a:t>
            </a:r>
            <a:r>
              <a:rPr lang="en-US" sz="2400" dirty="0">
                <a:solidFill>
                  <a:srgbClr val="2706EE"/>
                </a:solidFill>
                <a:ea typeface="Comic Sans MS" charset="0"/>
                <a:cs typeface="Comic Sans MS" charset="0"/>
                <a:sym typeface="Comic Sans MS" charset="0"/>
              </a:rPr>
              <a:t>grazie </a:t>
            </a:r>
            <a:r>
              <a:rPr lang="en-US" sz="2400" dirty="0" err="1">
                <a:solidFill>
                  <a:srgbClr val="2706EE"/>
                </a:solidFill>
                <a:ea typeface="Comic Sans MS" charset="0"/>
                <a:cs typeface="Comic Sans MS" charset="0"/>
                <a:sym typeface="Comic Sans MS" charset="0"/>
              </a:rPr>
              <a:t>alle</a:t>
            </a:r>
            <a:r>
              <a:rPr lang="en-US" sz="2400" dirty="0">
                <a:solidFill>
                  <a:srgbClr val="2706EE"/>
                </a:solidFill>
                <a:ea typeface="Comic Sans MS" charset="0"/>
                <a:cs typeface="Comic Sans MS" charset="0"/>
                <a:sym typeface="Comic Sans MS" charset="0"/>
              </a:rPr>
              <a:t> </a:t>
            </a:r>
            <a:r>
              <a:rPr lang="en-US" sz="2400" b="1" dirty="0" err="1">
                <a:solidFill>
                  <a:srgbClr val="008000"/>
                </a:solidFill>
                <a:ea typeface="Comic Sans MS" charset="0"/>
                <a:cs typeface="Comic Sans MS" charset="0"/>
                <a:sym typeface="Comic Sans MS" charset="0"/>
              </a:rPr>
              <a:t>pietre</a:t>
            </a:r>
            <a:r>
              <a:rPr lang="en-US" sz="2400" b="1" dirty="0">
                <a:solidFill>
                  <a:srgbClr val="008000"/>
                </a:solidFill>
                <a:ea typeface="Comic Sans MS" charset="0"/>
                <a:cs typeface="Comic Sans MS" charset="0"/>
                <a:sym typeface="Comic Sans MS" charset="0"/>
              </a:rPr>
              <a:t> </a:t>
            </a:r>
            <a:r>
              <a:rPr lang="en-US" sz="2400" b="1" dirty="0" err="1">
                <a:solidFill>
                  <a:srgbClr val="008000"/>
                </a:solidFill>
                <a:ea typeface="Comic Sans MS" charset="0"/>
                <a:cs typeface="Comic Sans MS" charset="0"/>
                <a:sym typeface="Comic Sans MS" charset="0"/>
              </a:rPr>
              <a:t>preziose</a:t>
            </a:r>
            <a:r>
              <a:rPr lang="en-US" sz="2400" b="1" dirty="0">
                <a:solidFill>
                  <a:srgbClr val="008000"/>
                </a:solidFill>
                <a:ea typeface="Comic Sans MS" charset="0"/>
                <a:cs typeface="Comic Sans MS" charset="0"/>
                <a:sym typeface="Comic Sans MS" charset="0"/>
              </a:rPr>
              <a:t> </a:t>
            </a:r>
            <a:r>
              <a:rPr lang="en-US" sz="2400" dirty="0" err="1">
                <a:solidFill>
                  <a:srgbClr val="2706EE"/>
                </a:solidFill>
                <a:ea typeface="Comic Sans MS" charset="0"/>
                <a:cs typeface="Comic Sans MS" charset="0"/>
                <a:sym typeface="Comic Sans MS" charset="0"/>
              </a:rPr>
              <a:t>trasportate</a:t>
            </a:r>
            <a:r>
              <a:rPr lang="en-US" sz="2400" dirty="0">
                <a:solidFill>
                  <a:srgbClr val="2706EE"/>
                </a:solidFill>
                <a:ea typeface="Comic Sans MS" charset="0"/>
                <a:cs typeface="Comic Sans MS" charset="0"/>
                <a:sym typeface="Comic Sans MS" charset="0"/>
              </a:rPr>
              <a:t> </a:t>
            </a:r>
            <a:r>
              <a:rPr lang="en-US" sz="2400" dirty="0" err="1">
                <a:solidFill>
                  <a:srgbClr val="2706EE"/>
                </a:solidFill>
                <a:ea typeface="Comic Sans MS" charset="0"/>
                <a:cs typeface="Comic Sans MS" charset="0"/>
                <a:sym typeface="Comic Sans MS" charset="0"/>
              </a:rPr>
              <a:t>dai</a:t>
            </a:r>
            <a:r>
              <a:rPr lang="en-US" sz="2400" dirty="0">
                <a:solidFill>
                  <a:srgbClr val="2706EE"/>
                </a:solidFill>
                <a:ea typeface="Comic Sans MS" charset="0"/>
                <a:cs typeface="Comic Sans MS" charset="0"/>
                <a:sym typeface="Comic Sans MS" charset="0"/>
              </a:rPr>
              <a:t> </a:t>
            </a:r>
            <a:r>
              <a:rPr lang="en-US" sz="2400" dirty="0" err="1">
                <a:solidFill>
                  <a:srgbClr val="2706EE"/>
                </a:solidFill>
                <a:ea typeface="Comic Sans MS" charset="0"/>
                <a:cs typeface="Comic Sans MS" charset="0"/>
                <a:sym typeface="Comic Sans MS" charset="0"/>
              </a:rPr>
              <a:t>mercanti</a:t>
            </a:r>
            <a:r>
              <a:rPr lang="en-US" sz="2400" dirty="0">
                <a:solidFill>
                  <a:srgbClr val="2706EE"/>
                </a:solidFill>
                <a:ea typeface="Comic Sans MS" charset="0"/>
                <a:cs typeface="Comic Sans MS" charset="0"/>
                <a:sym typeface="Comic Sans MS" charset="0"/>
              </a:rPr>
              <a:t> </a:t>
            </a:r>
            <a:r>
              <a:rPr lang="en-US" sz="2400" dirty="0" err="1">
                <a:solidFill>
                  <a:srgbClr val="2706EE"/>
                </a:solidFill>
                <a:ea typeface="Comic Sans MS" charset="0"/>
                <a:cs typeface="Comic Sans MS" charset="0"/>
                <a:sym typeface="Comic Sans MS" charset="0"/>
              </a:rPr>
              <a:t>arabi</a:t>
            </a:r>
            <a:r>
              <a:rPr lang="en-US" sz="2400" dirty="0">
                <a:solidFill>
                  <a:srgbClr val="2706EE"/>
                </a:solidFill>
                <a:ea typeface="Comic Sans MS" charset="0"/>
                <a:cs typeface="Comic Sans MS" charset="0"/>
                <a:sym typeface="Comic Sans MS" charset="0"/>
              </a:rPr>
              <a:t>.</a:t>
            </a:r>
          </a:p>
        </p:txBody>
      </p:sp>
      <p:sp>
        <p:nvSpPr>
          <p:cNvPr id="7" name="CasellaDiTesto 6"/>
          <p:cNvSpPr txBox="1"/>
          <p:nvPr/>
        </p:nvSpPr>
        <p:spPr>
          <a:xfrm>
            <a:off x="378223" y="540192"/>
            <a:ext cx="6818444" cy="584776"/>
          </a:xfrm>
          <a:prstGeom prst="rect">
            <a:avLst/>
          </a:prstGeom>
          <a:noFill/>
        </p:spPr>
        <p:txBody>
          <a:bodyPr wrap="square" rtlCol="0">
            <a:spAutoFit/>
          </a:bodyPr>
          <a:lstStyle/>
          <a:p>
            <a:r>
              <a:rPr lang="it-IT" sz="3200" dirty="0">
                <a:solidFill>
                  <a:schemeClr val="bg1"/>
                </a:solidFill>
                <a:cs typeface="Chalkduster"/>
              </a:rPr>
              <a:t>Pensare per immagini …</a:t>
            </a:r>
          </a:p>
        </p:txBody>
      </p:sp>
    </p:spTree>
    <p:extLst>
      <p:ext uri="{BB962C8B-B14F-4D97-AF65-F5344CB8AC3E}">
        <p14:creationId xmlns:p14="http://schemas.microsoft.com/office/powerpoint/2010/main" val="124795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10438" y="0"/>
            <a:ext cx="9254438" cy="6858000"/>
          </a:xfrm>
          <a:prstGeom prst="rect">
            <a:avLst/>
          </a:prstGeom>
        </p:spPr>
      </p:pic>
      <p:sp>
        <p:nvSpPr>
          <p:cNvPr id="5" name="CasellaDiTesto 4"/>
          <p:cNvSpPr txBox="1"/>
          <p:nvPr/>
        </p:nvSpPr>
        <p:spPr>
          <a:xfrm>
            <a:off x="276097" y="510812"/>
            <a:ext cx="5245851" cy="523220"/>
          </a:xfrm>
          <a:prstGeom prst="rect">
            <a:avLst/>
          </a:prstGeom>
          <a:noFill/>
        </p:spPr>
        <p:txBody>
          <a:bodyPr wrap="square" rtlCol="0">
            <a:spAutoFit/>
          </a:bodyPr>
          <a:lstStyle/>
          <a:p>
            <a:r>
              <a:rPr lang="it-IT" sz="2800" dirty="0">
                <a:solidFill>
                  <a:schemeClr val="accent5">
                    <a:lumMod val="50000"/>
                  </a:schemeClr>
                </a:solidFill>
                <a:cs typeface="Chalkduster"/>
              </a:rPr>
              <a:t>Pensiero “concreto” …</a:t>
            </a:r>
          </a:p>
        </p:txBody>
      </p:sp>
    </p:spTree>
    <p:extLst>
      <p:ext uri="{BB962C8B-B14F-4D97-AF65-F5344CB8AC3E}">
        <p14:creationId xmlns:p14="http://schemas.microsoft.com/office/powerpoint/2010/main" val="2576346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415673" y="0"/>
            <a:ext cx="8452884" cy="6858000"/>
          </a:xfrm>
          <a:prstGeom prst="rect">
            <a:avLst/>
          </a:prstGeom>
        </p:spPr>
      </p:pic>
      <p:sp>
        <p:nvSpPr>
          <p:cNvPr id="2" name="CasellaDiTesto 1"/>
          <p:cNvSpPr txBox="1"/>
          <p:nvPr/>
        </p:nvSpPr>
        <p:spPr>
          <a:xfrm>
            <a:off x="1019249" y="2423174"/>
            <a:ext cx="2205588" cy="461665"/>
          </a:xfrm>
          <a:prstGeom prst="rect">
            <a:avLst/>
          </a:prstGeom>
          <a:noFill/>
        </p:spPr>
        <p:txBody>
          <a:bodyPr wrap="square" rtlCol="0">
            <a:spAutoFit/>
          </a:bodyPr>
          <a:lstStyle/>
          <a:p>
            <a:r>
              <a:rPr lang="it-IT" sz="2400" dirty="0" err="1">
                <a:solidFill>
                  <a:srgbClr val="FF0000"/>
                </a:solidFill>
              </a:rPr>
              <a:t>Italy</a:t>
            </a:r>
            <a:r>
              <a:rPr lang="it-IT" sz="2400" dirty="0">
                <a:solidFill>
                  <a:srgbClr val="FF0000"/>
                </a:solidFill>
              </a:rPr>
              <a:t> ISS  1: 77</a:t>
            </a:r>
          </a:p>
        </p:txBody>
      </p:sp>
      <p:sp>
        <p:nvSpPr>
          <p:cNvPr id="3" name="CasellaDiTesto 2"/>
          <p:cNvSpPr txBox="1"/>
          <p:nvPr/>
        </p:nvSpPr>
        <p:spPr>
          <a:xfrm>
            <a:off x="6778745" y="827954"/>
            <a:ext cx="1049170" cy="369332"/>
          </a:xfrm>
          <a:prstGeom prst="rect">
            <a:avLst/>
          </a:prstGeom>
          <a:noFill/>
        </p:spPr>
        <p:txBody>
          <a:bodyPr wrap="square" rtlCol="0">
            <a:spAutoFit/>
          </a:bodyPr>
          <a:lstStyle/>
          <a:p>
            <a:r>
              <a:rPr lang="it-IT" dirty="0">
                <a:solidFill>
                  <a:srgbClr val="FF0000"/>
                </a:solidFill>
              </a:rPr>
              <a:t>1 in 59</a:t>
            </a:r>
          </a:p>
        </p:txBody>
      </p:sp>
      <p:pic>
        <p:nvPicPr>
          <p:cNvPr id="6" name="Immagine 5">
            <a:extLst>
              <a:ext uri="{FF2B5EF4-FFF2-40B4-BE49-F238E27FC236}">
                <a16:creationId xmlns:a16="http://schemas.microsoft.com/office/drawing/2014/main" id="{C1DCFE10-7DFF-BE45-AD39-4342623A0E94}"/>
              </a:ext>
            </a:extLst>
          </p:cNvPr>
          <p:cNvPicPr>
            <a:picLocks noChangeAspect="1"/>
          </p:cNvPicPr>
          <p:nvPr/>
        </p:nvPicPr>
        <p:blipFill>
          <a:blip r:embed="rId4"/>
          <a:stretch>
            <a:fillRect/>
          </a:stretch>
        </p:blipFill>
        <p:spPr>
          <a:xfrm>
            <a:off x="4981074" y="3363133"/>
            <a:ext cx="3595342" cy="2696508"/>
          </a:xfrm>
          <a:prstGeom prst="rect">
            <a:avLst/>
          </a:prstGeom>
        </p:spPr>
      </p:pic>
    </p:spTree>
    <p:extLst>
      <p:ext uri="{BB962C8B-B14F-4D97-AF65-F5344CB8AC3E}">
        <p14:creationId xmlns:p14="http://schemas.microsoft.com/office/powerpoint/2010/main" val="110453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71454" y="920906"/>
            <a:ext cx="5832648" cy="4462760"/>
          </a:xfrm>
          <a:prstGeom prst="rect">
            <a:avLst/>
          </a:prstGeom>
        </p:spPr>
        <p:txBody>
          <a:bodyPr wrap="square">
            <a:spAutoFit/>
          </a:bodyPr>
          <a:lstStyle/>
          <a:p>
            <a:pPr marL="1587">
              <a:buClr>
                <a:schemeClr val="accent1"/>
              </a:buClr>
              <a:buSzPct val="130000"/>
              <a:tabLst>
                <a:tab pos="723900" algn="l"/>
                <a:tab pos="1447800" algn="l"/>
                <a:tab pos="2171700" algn="l"/>
                <a:tab pos="2895600" algn="l"/>
                <a:tab pos="3619500" algn="l"/>
                <a:tab pos="4343400" algn="l"/>
                <a:tab pos="5067300" algn="l"/>
                <a:tab pos="5791200" algn="l"/>
              </a:tabLst>
            </a:pPr>
            <a:r>
              <a:rPr lang="it-IT" sz="2400" b="1" dirty="0">
                <a:solidFill>
                  <a:srgbClr val="3366FF"/>
                </a:solidFill>
              </a:rPr>
              <a:t>Interessi ristretti </a:t>
            </a:r>
          </a:p>
          <a:p>
            <a:pPr marL="457200" indent="-455613">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endParaRPr lang="it-IT" sz="2000" b="1" dirty="0">
              <a:solidFill>
                <a:schemeClr val="tx1">
                  <a:lumMod val="50000"/>
                  <a:lumOff val="50000"/>
                </a:schemeClr>
              </a:solidFill>
            </a:endParaRPr>
          </a:p>
          <a:p>
            <a:pPr marL="457200" indent="-455613">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endParaRPr lang="it-IT" sz="2000" dirty="0">
              <a:solidFill>
                <a:schemeClr val="tx1">
                  <a:lumMod val="50000"/>
                  <a:lumOff val="50000"/>
                </a:schemeClr>
              </a:solidFill>
            </a:endParaRPr>
          </a:p>
          <a:p>
            <a:pPr marL="457200" indent="-455613">
              <a:lnSpc>
                <a:spcPct val="100000"/>
              </a:lnSpc>
              <a:buClr>
                <a:schemeClr val="accent1"/>
              </a:buClr>
              <a:buSzPct val="130000"/>
              <a:buFont typeface="Arial"/>
              <a:buChar char="•"/>
              <a:tabLst>
                <a:tab pos="723900" algn="l"/>
                <a:tab pos="1447800" algn="l"/>
                <a:tab pos="2171700" algn="l"/>
                <a:tab pos="2895600" algn="l"/>
                <a:tab pos="3619500" algn="l"/>
                <a:tab pos="4343400" algn="l"/>
                <a:tab pos="5067300" algn="l"/>
                <a:tab pos="5791200" algn="l"/>
                <a:tab pos="6515100" algn="l"/>
                <a:tab pos="7239000" algn="l"/>
              </a:tabLst>
            </a:pPr>
            <a:r>
              <a:rPr lang="it-IT" sz="2000" dirty="0">
                <a:solidFill>
                  <a:schemeClr val="tx1">
                    <a:lumMod val="50000"/>
                    <a:lumOff val="50000"/>
                  </a:schemeClr>
                </a:solidFill>
              </a:rPr>
              <a:t>Pochi interessi dominanti</a:t>
            </a:r>
          </a:p>
          <a:p>
            <a:pPr marL="457200" indent="-455613">
              <a:lnSpc>
                <a:spcPct val="100000"/>
              </a:lnSpc>
              <a:buClr>
                <a:schemeClr val="accent1"/>
              </a:buClr>
              <a:buSzPct val="130000"/>
              <a:buFont typeface="Arial"/>
              <a:buChar char="•"/>
              <a:tabLst>
                <a:tab pos="723900" algn="l"/>
                <a:tab pos="1447800" algn="l"/>
                <a:tab pos="2171700" algn="l"/>
                <a:tab pos="2895600" algn="l"/>
                <a:tab pos="3619500" algn="l"/>
                <a:tab pos="4343400" algn="l"/>
                <a:tab pos="5067300" algn="l"/>
                <a:tab pos="5791200" algn="l"/>
                <a:tab pos="6515100" algn="l"/>
                <a:tab pos="7239000" algn="l"/>
              </a:tabLst>
            </a:pPr>
            <a:endParaRPr lang="it-IT" sz="2000" dirty="0">
              <a:solidFill>
                <a:schemeClr val="tx1">
                  <a:lumMod val="50000"/>
                  <a:lumOff val="50000"/>
                </a:schemeClr>
              </a:solidFill>
            </a:endParaRPr>
          </a:p>
          <a:p>
            <a:pPr marL="457200" indent="-455613">
              <a:lnSpc>
                <a:spcPct val="100000"/>
              </a:lnSpc>
              <a:buClr>
                <a:schemeClr val="accent1"/>
              </a:buClr>
              <a:buSzPct val="130000"/>
              <a:buFont typeface="Arial"/>
              <a:buChar char="•"/>
              <a:tabLst>
                <a:tab pos="723900" algn="l"/>
                <a:tab pos="1447800" algn="l"/>
                <a:tab pos="2171700" algn="l"/>
                <a:tab pos="2895600" algn="l"/>
                <a:tab pos="3619500" algn="l"/>
                <a:tab pos="4343400" algn="l"/>
                <a:tab pos="5067300" algn="l"/>
                <a:tab pos="5791200" algn="l"/>
                <a:tab pos="6515100" algn="l"/>
                <a:tab pos="7239000" algn="l"/>
              </a:tabLst>
            </a:pPr>
            <a:r>
              <a:rPr lang="it-IT" sz="2000" dirty="0">
                <a:solidFill>
                  <a:schemeClr val="tx1">
                    <a:lumMod val="50000"/>
                    <a:lumOff val="50000"/>
                  </a:schemeClr>
                </a:solidFill>
              </a:rPr>
              <a:t>L’argomento di interesse è conosciuto nei minimi dettagli</a:t>
            </a:r>
          </a:p>
          <a:p>
            <a:pPr marL="457200" indent="-455613">
              <a:lnSpc>
                <a:spcPct val="100000"/>
              </a:lnSpc>
              <a:buClr>
                <a:schemeClr val="accent1"/>
              </a:buClr>
              <a:buSzPct val="130000"/>
              <a:buFont typeface="Arial"/>
              <a:buChar char="•"/>
              <a:tabLst>
                <a:tab pos="723900" algn="l"/>
                <a:tab pos="1447800" algn="l"/>
                <a:tab pos="2171700" algn="l"/>
                <a:tab pos="2895600" algn="l"/>
                <a:tab pos="3619500" algn="l"/>
                <a:tab pos="4343400" algn="l"/>
                <a:tab pos="5067300" algn="l"/>
                <a:tab pos="5791200" algn="l"/>
                <a:tab pos="6515100" algn="l"/>
                <a:tab pos="7239000" algn="l"/>
              </a:tabLst>
            </a:pPr>
            <a:endParaRPr lang="it-IT" sz="2000" dirty="0">
              <a:solidFill>
                <a:schemeClr val="tx1">
                  <a:lumMod val="50000"/>
                  <a:lumOff val="50000"/>
                </a:schemeClr>
              </a:solidFill>
            </a:endParaRPr>
          </a:p>
          <a:p>
            <a:pPr marL="457200" indent="-455613">
              <a:lnSpc>
                <a:spcPct val="100000"/>
              </a:lnSpc>
              <a:buClr>
                <a:schemeClr val="accent1"/>
              </a:buClr>
              <a:buSzPct val="130000"/>
              <a:buFont typeface="Arial"/>
              <a:buChar char="•"/>
              <a:tabLst>
                <a:tab pos="723900" algn="l"/>
                <a:tab pos="1447800" algn="l"/>
                <a:tab pos="2171700" algn="l"/>
                <a:tab pos="2895600" algn="l"/>
                <a:tab pos="3619500" algn="l"/>
                <a:tab pos="4343400" algn="l"/>
                <a:tab pos="5067300" algn="l"/>
                <a:tab pos="5791200" algn="l"/>
                <a:tab pos="6515100" algn="l"/>
                <a:tab pos="7239000" algn="l"/>
              </a:tabLst>
            </a:pPr>
            <a:r>
              <a:rPr lang="it-IT" sz="2000" dirty="0">
                <a:solidFill>
                  <a:schemeClr val="tx1">
                    <a:lumMod val="50000"/>
                    <a:lumOff val="50000"/>
                  </a:schemeClr>
                </a:solidFill>
              </a:rPr>
              <a:t>Gli interessi sono spesso poco condivisibili con i coetanei</a:t>
            </a:r>
          </a:p>
          <a:p>
            <a:pPr marL="457200" indent="-455613">
              <a:lnSpc>
                <a:spcPct val="100000"/>
              </a:lnSpc>
              <a:buClr>
                <a:schemeClr val="accent1"/>
              </a:buClr>
              <a:buSzPct val="130000"/>
              <a:buFont typeface="Arial"/>
              <a:buChar char="•"/>
              <a:tabLst>
                <a:tab pos="723900" algn="l"/>
                <a:tab pos="1447800" algn="l"/>
                <a:tab pos="2171700" algn="l"/>
                <a:tab pos="2895600" algn="l"/>
                <a:tab pos="3619500" algn="l"/>
                <a:tab pos="4343400" algn="l"/>
                <a:tab pos="5067300" algn="l"/>
                <a:tab pos="5791200" algn="l"/>
                <a:tab pos="6515100" algn="l"/>
                <a:tab pos="7239000" algn="l"/>
              </a:tabLst>
            </a:pPr>
            <a:endParaRPr lang="it-IT" sz="2000" dirty="0">
              <a:solidFill>
                <a:schemeClr val="tx1">
                  <a:lumMod val="50000"/>
                  <a:lumOff val="50000"/>
                </a:schemeClr>
              </a:solidFill>
            </a:endParaRPr>
          </a:p>
          <a:p>
            <a:pPr marL="457200" indent="-455613">
              <a:lnSpc>
                <a:spcPct val="100000"/>
              </a:lnSpc>
              <a:buClr>
                <a:schemeClr val="accent1"/>
              </a:buClr>
              <a:buSzPct val="130000"/>
              <a:buFont typeface="Arial"/>
              <a:buChar char="•"/>
              <a:tabLst>
                <a:tab pos="723900" algn="l"/>
                <a:tab pos="1447800" algn="l"/>
                <a:tab pos="2171700" algn="l"/>
                <a:tab pos="2895600" algn="l"/>
                <a:tab pos="3619500" algn="l"/>
                <a:tab pos="4343400" algn="l"/>
                <a:tab pos="5067300" algn="l"/>
                <a:tab pos="5791200" algn="l"/>
                <a:tab pos="6515100" algn="l"/>
                <a:tab pos="7239000" algn="l"/>
              </a:tabLst>
            </a:pPr>
            <a:r>
              <a:rPr lang="it-IT" sz="2000" dirty="0">
                <a:solidFill>
                  <a:schemeClr val="tx1">
                    <a:lumMod val="50000"/>
                    <a:lumOff val="50000"/>
                  </a:schemeClr>
                </a:solidFill>
              </a:rPr>
              <a:t>Difficoltà nell’affrontare cambiamenti di programma </a:t>
            </a:r>
          </a:p>
          <a:p>
            <a:pPr marL="457200" indent="-455613">
              <a:lnSpc>
                <a:spcPct val="100000"/>
              </a:lnSpc>
              <a:buClr>
                <a:schemeClr val="accent1"/>
              </a:buClr>
              <a:buSzPct val="130000"/>
              <a:buFont typeface="Arial"/>
              <a:buChar char="•"/>
              <a:tabLst>
                <a:tab pos="723900" algn="l"/>
                <a:tab pos="1447800" algn="l"/>
                <a:tab pos="2171700" algn="l"/>
                <a:tab pos="2895600" algn="l"/>
                <a:tab pos="3619500" algn="l"/>
                <a:tab pos="4343400" algn="l"/>
                <a:tab pos="5067300" algn="l"/>
                <a:tab pos="5791200" algn="l"/>
                <a:tab pos="6515100" algn="l"/>
                <a:tab pos="7239000" algn="l"/>
              </a:tabLst>
            </a:pPr>
            <a:endParaRPr lang="it-IT" sz="2000" dirty="0">
              <a:solidFill>
                <a:schemeClr val="tx1">
                  <a:lumMod val="50000"/>
                  <a:lumOff val="50000"/>
                </a:schemeClr>
              </a:solidFill>
            </a:endParaRPr>
          </a:p>
        </p:txBody>
      </p:sp>
      <p:pic>
        <p:nvPicPr>
          <p:cNvPr id="4" name="Segnaposto immagin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39729" y="1772816"/>
            <a:ext cx="1711256" cy="1656184"/>
          </a:xfrm>
          <a:prstGeom prst="ellipse">
            <a:avLst/>
          </a:prstGeom>
        </p:spPr>
      </p:pic>
    </p:spTree>
    <p:extLst>
      <p:ext uri="{BB962C8B-B14F-4D97-AF65-F5344CB8AC3E}">
        <p14:creationId xmlns:p14="http://schemas.microsoft.com/office/powerpoint/2010/main" val="40132540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p:cNvSpPr/>
          <p:nvPr/>
        </p:nvSpPr>
        <p:spPr>
          <a:xfrm>
            <a:off x="0" y="0"/>
            <a:ext cx="9143999" cy="254025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it-IT"/>
          </a:p>
        </p:txBody>
      </p:sp>
      <p:pic>
        <p:nvPicPr>
          <p:cNvPr id="6" name="Immagine 5"/>
          <p:cNvPicPr>
            <a:picLocks noChangeAspect="1"/>
          </p:cNvPicPr>
          <p:nvPr/>
        </p:nvPicPr>
        <p:blipFill>
          <a:blip r:embed="rId2"/>
          <a:stretch>
            <a:fillRect/>
          </a:stretch>
        </p:blipFill>
        <p:spPr>
          <a:xfrm>
            <a:off x="7593773" y="764981"/>
            <a:ext cx="1434611" cy="1434611"/>
          </a:xfrm>
          <a:prstGeom prst="rect">
            <a:avLst/>
          </a:prstGeom>
        </p:spPr>
      </p:pic>
      <p:pic>
        <p:nvPicPr>
          <p:cNvPr id="8" name="Immagine 7"/>
          <p:cNvPicPr>
            <a:picLocks noChangeAspect="1"/>
          </p:cNvPicPr>
          <p:nvPr/>
        </p:nvPicPr>
        <p:blipFill>
          <a:blip r:embed="rId3"/>
          <a:stretch>
            <a:fillRect/>
          </a:stretch>
        </p:blipFill>
        <p:spPr>
          <a:xfrm>
            <a:off x="5669296" y="1595911"/>
            <a:ext cx="1676400" cy="1079500"/>
          </a:xfrm>
          <a:prstGeom prst="rect">
            <a:avLst/>
          </a:prstGeom>
        </p:spPr>
      </p:pic>
      <p:pic>
        <p:nvPicPr>
          <p:cNvPr id="9" name="Immagine 8"/>
          <p:cNvPicPr>
            <a:picLocks noChangeAspect="1"/>
          </p:cNvPicPr>
          <p:nvPr/>
        </p:nvPicPr>
        <p:blipFill>
          <a:blip r:embed="rId4"/>
          <a:stretch>
            <a:fillRect/>
          </a:stretch>
        </p:blipFill>
        <p:spPr>
          <a:xfrm>
            <a:off x="303298" y="2540256"/>
            <a:ext cx="2070100" cy="1079500"/>
          </a:xfrm>
          <a:prstGeom prst="rect">
            <a:avLst/>
          </a:prstGeom>
        </p:spPr>
      </p:pic>
      <p:pic>
        <p:nvPicPr>
          <p:cNvPr id="10" name="Immagine 9"/>
          <p:cNvPicPr>
            <a:picLocks noChangeAspect="1"/>
          </p:cNvPicPr>
          <p:nvPr/>
        </p:nvPicPr>
        <p:blipFill>
          <a:blip r:embed="rId5"/>
          <a:stretch>
            <a:fillRect/>
          </a:stretch>
        </p:blipFill>
        <p:spPr>
          <a:xfrm>
            <a:off x="5623907" y="209660"/>
            <a:ext cx="1721789" cy="1272627"/>
          </a:xfrm>
          <a:prstGeom prst="rect">
            <a:avLst/>
          </a:prstGeom>
        </p:spPr>
      </p:pic>
      <p:pic>
        <p:nvPicPr>
          <p:cNvPr id="11" name="Immagine 10"/>
          <p:cNvPicPr>
            <a:picLocks noChangeAspect="1"/>
          </p:cNvPicPr>
          <p:nvPr/>
        </p:nvPicPr>
        <p:blipFill>
          <a:blip r:embed="rId6"/>
          <a:stretch>
            <a:fillRect/>
          </a:stretch>
        </p:blipFill>
        <p:spPr>
          <a:xfrm>
            <a:off x="2600000" y="209660"/>
            <a:ext cx="2761480" cy="2077220"/>
          </a:xfrm>
          <a:prstGeom prst="rect">
            <a:avLst/>
          </a:prstGeom>
        </p:spPr>
      </p:pic>
      <p:pic>
        <p:nvPicPr>
          <p:cNvPr id="12" name="Immagine 11"/>
          <p:cNvPicPr>
            <a:picLocks noChangeAspect="1"/>
          </p:cNvPicPr>
          <p:nvPr/>
        </p:nvPicPr>
        <p:blipFill>
          <a:blip r:embed="rId7"/>
          <a:stretch>
            <a:fillRect/>
          </a:stretch>
        </p:blipFill>
        <p:spPr>
          <a:xfrm>
            <a:off x="250260" y="193280"/>
            <a:ext cx="2174972" cy="2077221"/>
          </a:xfrm>
          <a:prstGeom prst="rect">
            <a:avLst/>
          </a:prstGeom>
        </p:spPr>
      </p:pic>
      <p:pic>
        <p:nvPicPr>
          <p:cNvPr id="15" name="Immagine 14"/>
          <p:cNvPicPr>
            <a:picLocks noChangeAspect="1"/>
          </p:cNvPicPr>
          <p:nvPr/>
        </p:nvPicPr>
        <p:blipFill>
          <a:blip r:embed="rId8"/>
          <a:stretch>
            <a:fillRect/>
          </a:stretch>
        </p:blipFill>
        <p:spPr>
          <a:xfrm>
            <a:off x="6974522" y="4110022"/>
            <a:ext cx="1773074" cy="1435346"/>
          </a:xfrm>
          <a:prstGeom prst="rect">
            <a:avLst/>
          </a:prstGeom>
        </p:spPr>
      </p:pic>
      <p:pic>
        <p:nvPicPr>
          <p:cNvPr id="16" name="Immagine 15"/>
          <p:cNvPicPr>
            <a:picLocks noChangeAspect="1"/>
          </p:cNvPicPr>
          <p:nvPr/>
        </p:nvPicPr>
        <p:blipFill>
          <a:blip r:embed="rId9"/>
          <a:stretch>
            <a:fillRect/>
          </a:stretch>
        </p:blipFill>
        <p:spPr>
          <a:xfrm>
            <a:off x="4879780" y="4128044"/>
            <a:ext cx="1809957" cy="1437816"/>
          </a:xfrm>
          <a:prstGeom prst="rect">
            <a:avLst/>
          </a:prstGeom>
        </p:spPr>
      </p:pic>
      <p:pic>
        <p:nvPicPr>
          <p:cNvPr id="17" name="Immagine 16"/>
          <p:cNvPicPr>
            <a:picLocks noChangeAspect="1"/>
          </p:cNvPicPr>
          <p:nvPr/>
        </p:nvPicPr>
        <p:blipFill>
          <a:blip r:embed="rId10"/>
          <a:stretch>
            <a:fillRect/>
          </a:stretch>
        </p:blipFill>
        <p:spPr>
          <a:xfrm>
            <a:off x="2600000" y="4123930"/>
            <a:ext cx="2090043" cy="1518407"/>
          </a:xfrm>
          <a:prstGeom prst="rect">
            <a:avLst/>
          </a:prstGeom>
        </p:spPr>
      </p:pic>
      <p:pic>
        <p:nvPicPr>
          <p:cNvPr id="18" name="Immagine 17"/>
          <p:cNvPicPr>
            <a:picLocks noChangeAspect="1"/>
          </p:cNvPicPr>
          <p:nvPr/>
        </p:nvPicPr>
        <p:blipFill>
          <a:blip r:embed="rId11"/>
          <a:stretch>
            <a:fillRect/>
          </a:stretch>
        </p:blipFill>
        <p:spPr>
          <a:xfrm>
            <a:off x="365721" y="4047453"/>
            <a:ext cx="2007677" cy="1594884"/>
          </a:xfrm>
          <a:prstGeom prst="rect">
            <a:avLst/>
          </a:prstGeom>
        </p:spPr>
      </p:pic>
      <p:sp>
        <p:nvSpPr>
          <p:cNvPr id="19" name="CasellaDiTesto 18"/>
          <p:cNvSpPr txBox="1"/>
          <p:nvPr/>
        </p:nvSpPr>
        <p:spPr>
          <a:xfrm>
            <a:off x="2783933" y="2911884"/>
            <a:ext cx="5157331" cy="369332"/>
          </a:xfrm>
          <a:prstGeom prst="rect">
            <a:avLst/>
          </a:prstGeom>
          <a:noFill/>
        </p:spPr>
        <p:txBody>
          <a:bodyPr wrap="square" rtlCol="0">
            <a:spAutoFit/>
          </a:bodyPr>
          <a:lstStyle/>
          <a:p>
            <a:r>
              <a:rPr lang="it-IT" dirty="0">
                <a:cs typeface="Chalkduster"/>
              </a:rPr>
              <a:t>Claude Monet - Ninfee blu</a:t>
            </a:r>
          </a:p>
        </p:txBody>
      </p:sp>
      <p:sp>
        <p:nvSpPr>
          <p:cNvPr id="20" name="CasellaDiTesto 19"/>
          <p:cNvSpPr txBox="1"/>
          <p:nvPr/>
        </p:nvSpPr>
        <p:spPr>
          <a:xfrm>
            <a:off x="934980" y="6040306"/>
            <a:ext cx="5157331" cy="369332"/>
          </a:xfrm>
          <a:prstGeom prst="rect">
            <a:avLst/>
          </a:prstGeom>
          <a:noFill/>
        </p:spPr>
        <p:txBody>
          <a:bodyPr wrap="square" rtlCol="0">
            <a:spAutoFit/>
          </a:bodyPr>
          <a:lstStyle/>
          <a:p>
            <a:r>
              <a:rPr lang="it-IT" dirty="0">
                <a:cs typeface="Chalkduster"/>
              </a:rPr>
              <a:t>Paul Cézanne – Mont Saint-</a:t>
            </a:r>
            <a:r>
              <a:rPr lang="it-IT" dirty="0" err="1">
                <a:cs typeface="Chalkduster"/>
              </a:rPr>
              <a:t>Victoire</a:t>
            </a:r>
            <a:endParaRPr lang="it-IT" dirty="0">
              <a:cs typeface="Chalkduster"/>
            </a:endParaRPr>
          </a:p>
        </p:txBody>
      </p:sp>
    </p:spTree>
    <p:extLst>
      <p:ext uri="{BB962C8B-B14F-4D97-AF65-F5344CB8AC3E}">
        <p14:creationId xmlns:p14="http://schemas.microsoft.com/office/powerpoint/2010/main" val="37349304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a:latin typeface="+mn-lt"/>
                <a:cs typeface="Chalkduster"/>
              </a:rPr>
              <a:t>Davide – T </a:t>
            </a:r>
            <a:r>
              <a:rPr lang="it-IT" dirty="0" err="1">
                <a:latin typeface="+mn-lt"/>
                <a:cs typeface="Chalkduster"/>
              </a:rPr>
              <a:t>rex</a:t>
            </a:r>
            <a:endParaRPr lang="it-IT" dirty="0">
              <a:latin typeface="+mn-lt"/>
              <a:cs typeface="Chalkduster"/>
            </a:endParaRPr>
          </a:p>
        </p:txBody>
      </p:sp>
      <p:pic>
        <p:nvPicPr>
          <p:cNvPr id="4" name="Immagine 3"/>
          <p:cNvPicPr>
            <a:picLocks noChangeAspect="1"/>
          </p:cNvPicPr>
          <p:nvPr/>
        </p:nvPicPr>
        <p:blipFill>
          <a:blip r:embed="rId2"/>
          <a:stretch>
            <a:fillRect/>
          </a:stretch>
        </p:blipFill>
        <p:spPr>
          <a:xfrm>
            <a:off x="237205" y="2029055"/>
            <a:ext cx="1049589" cy="1049589"/>
          </a:xfrm>
          <a:prstGeom prst="rect">
            <a:avLst/>
          </a:prstGeom>
        </p:spPr>
      </p:pic>
      <p:pic>
        <p:nvPicPr>
          <p:cNvPr id="5" name="Immagine 4"/>
          <p:cNvPicPr>
            <a:picLocks noChangeAspect="1"/>
          </p:cNvPicPr>
          <p:nvPr/>
        </p:nvPicPr>
        <p:blipFill>
          <a:blip r:embed="rId2"/>
          <a:stretch>
            <a:fillRect/>
          </a:stretch>
        </p:blipFill>
        <p:spPr>
          <a:xfrm>
            <a:off x="237554" y="5143722"/>
            <a:ext cx="1346319" cy="1346319"/>
          </a:xfrm>
          <a:prstGeom prst="rect">
            <a:avLst/>
          </a:prstGeom>
        </p:spPr>
      </p:pic>
      <p:pic>
        <p:nvPicPr>
          <p:cNvPr id="6" name="Immagine 5"/>
          <p:cNvPicPr>
            <a:picLocks noChangeAspect="1"/>
          </p:cNvPicPr>
          <p:nvPr/>
        </p:nvPicPr>
        <p:blipFill>
          <a:blip r:embed="rId2"/>
          <a:stretch>
            <a:fillRect/>
          </a:stretch>
        </p:blipFill>
        <p:spPr>
          <a:xfrm>
            <a:off x="222773" y="3209807"/>
            <a:ext cx="2128041" cy="2128041"/>
          </a:xfrm>
          <a:prstGeom prst="rect">
            <a:avLst/>
          </a:prstGeom>
        </p:spPr>
      </p:pic>
      <p:pic>
        <p:nvPicPr>
          <p:cNvPr id="7" name="Immagine 6"/>
          <p:cNvPicPr>
            <a:picLocks noChangeAspect="1"/>
          </p:cNvPicPr>
          <p:nvPr/>
        </p:nvPicPr>
        <p:blipFill>
          <a:blip r:embed="rId2"/>
          <a:stretch>
            <a:fillRect/>
          </a:stretch>
        </p:blipFill>
        <p:spPr>
          <a:xfrm>
            <a:off x="1616108" y="2334765"/>
            <a:ext cx="1487758" cy="1487758"/>
          </a:xfrm>
          <a:prstGeom prst="rect">
            <a:avLst/>
          </a:prstGeom>
        </p:spPr>
      </p:pic>
      <p:pic>
        <p:nvPicPr>
          <p:cNvPr id="8" name="Immagine 7"/>
          <p:cNvPicPr>
            <a:picLocks noChangeAspect="1"/>
          </p:cNvPicPr>
          <p:nvPr/>
        </p:nvPicPr>
        <p:blipFill>
          <a:blip r:embed="rId2"/>
          <a:stretch>
            <a:fillRect/>
          </a:stretch>
        </p:blipFill>
        <p:spPr>
          <a:xfrm>
            <a:off x="6884514" y="4667923"/>
            <a:ext cx="1822118" cy="1822118"/>
          </a:xfrm>
          <a:prstGeom prst="rect">
            <a:avLst/>
          </a:prstGeom>
        </p:spPr>
      </p:pic>
      <p:pic>
        <p:nvPicPr>
          <p:cNvPr id="9" name="Immagine 8"/>
          <p:cNvPicPr>
            <a:picLocks noChangeAspect="1"/>
          </p:cNvPicPr>
          <p:nvPr/>
        </p:nvPicPr>
        <p:blipFill>
          <a:blip r:embed="rId2"/>
          <a:stretch>
            <a:fillRect/>
          </a:stretch>
        </p:blipFill>
        <p:spPr>
          <a:xfrm>
            <a:off x="2350814" y="4518302"/>
            <a:ext cx="2128041" cy="2128041"/>
          </a:xfrm>
          <a:prstGeom prst="rect">
            <a:avLst/>
          </a:prstGeom>
        </p:spPr>
      </p:pic>
      <p:pic>
        <p:nvPicPr>
          <p:cNvPr id="10" name="Immagine 9"/>
          <p:cNvPicPr>
            <a:picLocks noChangeAspect="1"/>
          </p:cNvPicPr>
          <p:nvPr/>
        </p:nvPicPr>
        <p:blipFill>
          <a:blip r:embed="rId2"/>
          <a:stretch>
            <a:fillRect/>
          </a:stretch>
        </p:blipFill>
        <p:spPr>
          <a:xfrm>
            <a:off x="4692713" y="4413649"/>
            <a:ext cx="1775494" cy="1775494"/>
          </a:xfrm>
          <a:prstGeom prst="rect">
            <a:avLst/>
          </a:prstGeom>
        </p:spPr>
      </p:pic>
      <p:pic>
        <p:nvPicPr>
          <p:cNvPr id="11" name="Immagine 10"/>
          <p:cNvPicPr>
            <a:picLocks noChangeAspect="1"/>
          </p:cNvPicPr>
          <p:nvPr/>
        </p:nvPicPr>
        <p:blipFill>
          <a:blip r:embed="rId2"/>
          <a:stretch>
            <a:fillRect/>
          </a:stretch>
        </p:blipFill>
        <p:spPr>
          <a:xfrm>
            <a:off x="3540053" y="2390261"/>
            <a:ext cx="2128041" cy="2128041"/>
          </a:xfrm>
          <a:prstGeom prst="rect">
            <a:avLst/>
          </a:prstGeom>
        </p:spPr>
      </p:pic>
      <p:pic>
        <p:nvPicPr>
          <p:cNvPr id="12" name="Immagine 11"/>
          <p:cNvPicPr>
            <a:picLocks noChangeAspect="1"/>
          </p:cNvPicPr>
          <p:nvPr/>
        </p:nvPicPr>
        <p:blipFill>
          <a:blip r:embed="rId2"/>
          <a:stretch>
            <a:fillRect/>
          </a:stretch>
        </p:blipFill>
        <p:spPr>
          <a:xfrm>
            <a:off x="6051151" y="2692282"/>
            <a:ext cx="2128041" cy="2128041"/>
          </a:xfrm>
          <a:prstGeom prst="rect">
            <a:avLst/>
          </a:prstGeom>
        </p:spPr>
      </p:pic>
    </p:spTree>
    <p:extLst>
      <p:ext uri="{BB962C8B-B14F-4D97-AF65-F5344CB8AC3E}">
        <p14:creationId xmlns:p14="http://schemas.microsoft.com/office/powerpoint/2010/main" val="10474026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AA027448.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520" y="13544"/>
            <a:ext cx="1402063" cy="1711219"/>
          </a:xfrm>
          <a:prstGeom prst="rect">
            <a:avLst/>
          </a:prstGeom>
        </p:spPr>
      </p:pic>
      <p:pic>
        <p:nvPicPr>
          <p:cNvPr id="3" name="Immagine 2" descr="200235995-00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9792" y="476672"/>
            <a:ext cx="1656184" cy="1656184"/>
          </a:xfrm>
          <a:prstGeom prst="rect">
            <a:avLst/>
          </a:prstGeom>
        </p:spPr>
      </p:pic>
      <p:pic>
        <p:nvPicPr>
          <p:cNvPr id="4" name="Immagine 3" descr="AA002817.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00192" y="188640"/>
            <a:ext cx="1192968" cy="1628800"/>
          </a:xfrm>
          <a:prstGeom prst="rect">
            <a:avLst/>
          </a:prstGeom>
        </p:spPr>
      </p:pic>
      <p:pic>
        <p:nvPicPr>
          <p:cNvPr id="5" name="Immagine 4" descr="7288396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23728" y="2564904"/>
            <a:ext cx="2233967" cy="1368152"/>
          </a:xfrm>
          <a:prstGeom prst="rect">
            <a:avLst/>
          </a:prstGeom>
        </p:spPr>
      </p:pic>
      <p:pic>
        <p:nvPicPr>
          <p:cNvPr id="7" name="Immagine 6" descr="BES_089.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32217" y="5085184"/>
            <a:ext cx="2232248" cy="1541963"/>
          </a:xfrm>
          <a:prstGeom prst="rect">
            <a:avLst/>
          </a:prstGeom>
        </p:spPr>
      </p:pic>
      <p:pic>
        <p:nvPicPr>
          <p:cNvPr id="8" name="Immagine 7" descr="stk19918boj.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80312" y="2708920"/>
            <a:ext cx="1676593" cy="1426501"/>
          </a:xfrm>
          <a:prstGeom prst="rect">
            <a:avLst/>
          </a:prstGeom>
        </p:spPr>
      </p:pic>
      <p:pic>
        <p:nvPicPr>
          <p:cNvPr id="9" name="Immagine 8" descr="AA021270.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52320" y="2780928"/>
            <a:ext cx="1201811" cy="795730"/>
          </a:xfrm>
          <a:prstGeom prst="rect">
            <a:avLst/>
          </a:prstGeom>
        </p:spPr>
      </p:pic>
      <p:pic>
        <p:nvPicPr>
          <p:cNvPr id="10" name="Immagine 9" descr="AA021273.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6735193">
            <a:off x="7645717" y="3142792"/>
            <a:ext cx="1285560" cy="716850"/>
          </a:xfrm>
          <a:prstGeom prst="rect">
            <a:avLst/>
          </a:prstGeom>
        </p:spPr>
      </p:pic>
      <p:pic>
        <p:nvPicPr>
          <p:cNvPr id="13" name="Immagine 12" descr="j0178459.jp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9512" y="3789040"/>
            <a:ext cx="1906393" cy="1274106"/>
          </a:xfrm>
          <a:prstGeom prst="rect">
            <a:avLst/>
          </a:prstGeom>
        </p:spPr>
      </p:pic>
      <p:pic>
        <p:nvPicPr>
          <p:cNvPr id="14" name="Immagine 13" descr="j0182769.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860032" y="404664"/>
            <a:ext cx="1242895" cy="1566674"/>
          </a:xfrm>
          <a:prstGeom prst="rect">
            <a:avLst/>
          </a:prstGeom>
        </p:spPr>
      </p:pic>
      <p:pic>
        <p:nvPicPr>
          <p:cNvPr id="16" name="Immagine 15" descr="j0182676.jp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483768" y="4869160"/>
            <a:ext cx="1836204" cy="1224136"/>
          </a:xfrm>
          <a:prstGeom prst="rect">
            <a:avLst/>
          </a:prstGeom>
        </p:spPr>
      </p:pic>
      <p:pic>
        <p:nvPicPr>
          <p:cNvPr id="17" name="Immagine 16" descr="j0202190.jp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15409983">
            <a:off x="6197610" y="2043584"/>
            <a:ext cx="952190" cy="1431865"/>
          </a:xfrm>
          <a:prstGeom prst="rect">
            <a:avLst/>
          </a:prstGeom>
        </p:spPr>
      </p:pic>
      <p:pic>
        <p:nvPicPr>
          <p:cNvPr id="18" name="Immagine 17" descr="j0289307.jp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96336" y="404664"/>
            <a:ext cx="1446981" cy="1883272"/>
          </a:xfrm>
          <a:prstGeom prst="rect">
            <a:avLst/>
          </a:prstGeom>
        </p:spPr>
      </p:pic>
      <p:pic>
        <p:nvPicPr>
          <p:cNvPr id="21" name="Immagine 20"/>
          <p:cNvPicPr>
            <a:picLocks noChangeAspect="1"/>
          </p:cNvPicPr>
          <p:nvPr/>
        </p:nvPicPr>
        <p:blipFill>
          <a:blip r:embed="rId15"/>
          <a:stretch>
            <a:fillRect/>
          </a:stretch>
        </p:blipFill>
        <p:spPr>
          <a:xfrm>
            <a:off x="539552" y="1916831"/>
            <a:ext cx="1634232" cy="1310469"/>
          </a:xfrm>
          <a:prstGeom prst="rect">
            <a:avLst/>
          </a:prstGeom>
        </p:spPr>
      </p:pic>
      <p:pic>
        <p:nvPicPr>
          <p:cNvPr id="23" name="Immagine 22"/>
          <p:cNvPicPr>
            <a:picLocks noChangeAspect="1"/>
          </p:cNvPicPr>
          <p:nvPr/>
        </p:nvPicPr>
        <p:blipFill>
          <a:blip r:embed="rId16"/>
          <a:stretch>
            <a:fillRect/>
          </a:stretch>
        </p:blipFill>
        <p:spPr>
          <a:xfrm>
            <a:off x="4427984" y="5373216"/>
            <a:ext cx="1367532" cy="1367532"/>
          </a:xfrm>
          <a:prstGeom prst="rect">
            <a:avLst/>
          </a:prstGeom>
        </p:spPr>
      </p:pic>
      <p:pic>
        <p:nvPicPr>
          <p:cNvPr id="24" name="Immagine 23" descr="md000613.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012160" y="3356991"/>
            <a:ext cx="1224136" cy="2942525"/>
          </a:xfrm>
          <a:prstGeom prst="rect">
            <a:avLst/>
          </a:prstGeom>
        </p:spPr>
      </p:pic>
      <p:pic>
        <p:nvPicPr>
          <p:cNvPr id="25" name="Immagine 24"/>
          <p:cNvPicPr>
            <a:picLocks noChangeAspect="1"/>
          </p:cNvPicPr>
          <p:nvPr/>
        </p:nvPicPr>
        <p:blipFill>
          <a:blip r:embed="rId18"/>
          <a:stretch>
            <a:fillRect/>
          </a:stretch>
        </p:blipFill>
        <p:spPr>
          <a:xfrm>
            <a:off x="4355976" y="3717032"/>
            <a:ext cx="1799288" cy="1223516"/>
          </a:xfrm>
          <a:prstGeom prst="rect">
            <a:avLst/>
          </a:prstGeom>
        </p:spPr>
      </p:pic>
      <p:pic>
        <p:nvPicPr>
          <p:cNvPr id="26" name="Immagine 25"/>
          <p:cNvPicPr>
            <a:picLocks noChangeAspect="1"/>
          </p:cNvPicPr>
          <p:nvPr/>
        </p:nvPicPr>
        <p:blipFill>
          <a:blip r:embed="rId19"/>
          <a:stretch>
            <a:fillRect/>
          </a:stretch>
        </p:blipFill>
        <p:spPr>
          <a:xfrm>
            <a:off x="251520" y="5241356"/>
            <a:ext cx="1872208" cy="1283368"/>
          </a:xfrm>
          <a:prstGeom prst="rect">
            <a:avLst/>
          </a:prstGeom>
        </p:spPr>
      </p:pic>
      <p:pic>
        <p:nvPicPr>
          <p:cNvPr id="27" name="Immagine 26"/>
          <p:cNvPicPr>
            <a:picLocks noChangeAspect="1"/>
          </p:cNvPicPr>
          <p:nvPr/>
        </p:nvPicPr>
        <p:blipFill>
          <a:blip r:embed="rId20"/>
          <a:stretch>
            <a:fillRect/>
          </a:stretch>
        </p:blipFill>
        <p:spPr>
          <a:xfrm>
            <a:off x="4139952" y="2420888"/>
            <a:ext cx="1625600" cy="1079500"/>
          </a:xfrm>
          <a:prstGeom prst="rect">
            <a:avLst/>
          </a:prstGeom>
        </p:spPr>
      </p:pic>
    </p:spTree>
    <p:extLst>
      <p:ext uri="{BB962C8B-B14F-4D97-AF65-F5344CB8AC3E}">
        <p14:creationId xmlns:p14="http://schemas.microsoft.com/office/powerpoint/2010/main" val="162200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5051425" y="675498"/>
            <a:ext cx="3635375" cy="1564043"/>
          </a:xfrm>
        </p:spPr>
        <p:txBody>
          <a:bodyPr/>
          <a:lstStyle/>
          <a:p>
            <a:r>
              <a:rPr lang="it-IT" dirty="0"/>
              <a:t>Differenze Emotive</a:t>
            </a:r>
          </a:p>
        </p:txBody>
      </p:sp>
      <p:sp>
        <p:nvSpPr>
          <p:cNvPr id="6" name="Segnaposto testo 2"/>
          <p:cNvSpPr>
            <a:spLocks noGrp="1"/>
          </p:cNvSpPr>
          <p:nvPr>
            <p:ph type="body" sz="half" idx="2"/>
          </p:nvPr>
        </p:nvSpPr>
        <p:spPr>
          <a:xfrm>
            <a:off x="4716016" y="2636912"/>
            <a:ext cx="4427984" cy="2835851"/>
          </a:xfrm>
        </p:spPr>
        <p:txBody>
          <a:bodyPr>
            <a:normAutofit/>
          </a:bodyPr>
          <a:lstStyle/>
          <a:p>
            <a:pPr>
              <a:lnSpc>
                <a:spcPct val="120000"/>
              </a:lnSpc>
            </a:pPr>
            <a:r>
              <a:rPr lang="it-IT" b="1" i="1" dirty="0"/>
              <a:t>nel  modo  di </a:t>
            </a:r>
          </a:p>
          <a:p>
            <a:pPr>
              <a:lnSpc>
                <a:spcPct val="120000"/>
              </a:lnSpc>
            </a:pPr>
            <a:r>
              <a:rPr lang="it-IT" sz="1800" dirty="0"/>
              <a:t>SENTIRE le emozioni proprie e degli altri, </a:t>
            </a:r>
          </a:p>
          <a:p>
            <a:pPr>
              <a:lnSpc>
                <a:spcPct val="120000"/>
              </a:lnSpc>
            </a:pPr>
            <a:r>
              <a:rPr lang="it-IT" sz="1800" dirty="0"/>
              <a:t>COMPRENDERE le  proprie  emozioni, </a:t>
            </a:r>
          </a:p>
          <a:p>
            <a:pPr>
              <a:lnSpc>
                <a:spcPct val="120000"/>
              </a:lnSpc>
            </a:pPr>
            <a:r>
              <a:rPr lang="it-IT" sz="1800" dirty="0"/>
              <a:t>LEGGERE le emozioni altrui dal corpo, </a:t>
            </a:r>
          </a:p>
          <a:p>
            <a:pPr>
              <a:lnSpc>
                <a:spcPct val="120000"/>
              </a:lnSpc>
            </a:pPr>
            <a:r>
              <a:rPr lang="it-IT" sz="1800" dirty="0"/>
              <a:t>ESPRIMERE e MODULARE le  proprie emozioni a seconda del CONTESTO</a:t>
            </a:r>
          </a:p>
          <a:p>
            <a:endParaRPr lang="it-IT" sz="1800" dirty="0"/>
          </a:p>
        </p:txBody>
      </p:sp>
      <p:pic>
        <p:nvPicPr>
          <p:cNvPr id="7" name="Segnaposto immagine 4"/>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3045" r="8243"/>
          <a:stretch/>
        </p:blipFill>
        <p:spPr>
          <a:xfrm>
            <a:off x="281549" y="1210549"/>
            <a:ext cx="3800835" cy="3963772"/>
          </a:xfrm>
        </p:spPr>
      </p:pic>
    </p:spTree>
    <p:extLst>
      <p:ext uri="{BB962C8B-B14F-4D97-AF65-F5344CB8AC3E}">
        <p14:creationId xmlns:p14="http://schemas.microsoft.com/office/powerpoint/2010/main" val="31424745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7504" y="1124744"/>
            <a:ext cx="6984776" cy="5229124"/>
          </a:xfrm>
          <a:prstGeom prst="rect">
            <a:avLst/>
          </a:prstGeom>
        </p:spPr>
        <p:txBody>
          <a:bodyPr wrap="square">
            <a:spAutoFit/>
          </a:bodyPr>
          <a:lstStyle/>
          <a:p>
            <a:pPr marL="457200" indent="-455613">
              <a:buSzPct val="45000"/>
              <a:tabLst>
                <a:tab pos="723900" algn="l"/>
                <a:tab pos="1447800" algn="l"/>
                <a:tab pos="2171700" algn="l"/>
                <a:tab pos="2895600" algn="l"/>
                <a:tab pos="3619500" algn="l"/>
                <a:tab pos="4343400" algn="l"/>
                <a:tab pos="5067300" algn="l"/>
                <a:tab pos="5791200" algn="l"/>
              </a:tabLst>
            </a:pPr>
            <a:r>
              <a:rPr lang="it-IT" sz="2400" b="1" dirty="0">
                <a:solidFill>
                  <a:srgbClr val="3366FF"/>
                </a:solidFill>
              </a:rPr>
              <a:t>Fragilità emotiva</a:t>
            </a:r>
          </a:p>
          <a:p>
            <a:pPr marL="457200" indent="-455613">
              <a:spcBef>
                <a:spcPts val="638"/>
              </a:spcBef>
              <a:buSzPct val="45000"/>
              <a:tabLst>
                <a:tab pos="723900" algn="l"/>
                <a:tab pos="1447800" algn="l"/>
                <a:tab pos="2171700" algn="l"/>
                <a:tab pos="2895600" algn="l"/>
                <a:tab pos="3619500" algn="l"/>
                <a:tab pos="4343400" algn="l"/>
                <a:tab pos="5067300" algn="l"/>
                <a:tab pos="5791200" algn="l"/>
                <a:tab pos="6515100" algn="l"/>
                <a:tab pos="7239000" algn="l"/>
              </a:tabLst>
            </a:pPr>
            <a:endParaRPr lang="it-IT" sz="2400" dirty="0">
              <a:solidFill>
                <a:srgbClr val="7F7F7F"/>
              </a:solidFill>
            </a:endParaRPr>
          </a:p>
          <a:p>
            <a:pPr marL="344487" indent="-342900">
              <a:spcBef>
                <a:spcPts val="638"/>
              </a:spcBef>
              <a:buClr>
                <a:srgbClr val="84DD19"/>
              </a:buClr>
              <a:buSzPct val="60000"/>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Lst>
            </a:pPr>
            <a:r>
              <a:rPr lang="it-IT" sz="2000" dirty="0">
                <a:solidFill>
                  <a:srgbClr val="7F7F7F"/>
                </a:solidFill>
              </a:rPr>
              <a:t>Difficoltà nel distinguere, graduare e controllare emozioni</a:t>
            </a:r>
          </a:p>
          <a:p>
            <a:pPr marL="344487" indent="-342900">
              <a:spcBef>
                <a:spcPts val="638"/>
              </a:spcBef>
              <a:buClr>
                <a:srgbClr val="84DD19"/>
              </a:buClr>
              <a:buSzPct val="60000"/>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Lst>
            </a:pPr>
            <a:r>
              <a:rPr lang="it-IT" sz="2000" dirty="0">
                <a:solidFill>
                  <a:srgbClr val="7F7F7F"/>
                </a:solidFill>
              </a:rPr>
              <a:t>Ricerca di routine e prevedibilità delle situazioni</a:t>
            </a:r>
            <a:endParaRPr lang="it-IT" sz="1200" dirty="0">
              <a:solidFill>
                <a:srgbClr val="7F7F7F"/>
              </a:solidFill>
            </a:endParaRPr>
          </a:p>
          <a:p>
            <a:pPr marL="344487" indent="-342900">
              <a:spcBef>
                <a:spcPts val="638"/>
              </a:spcBef>
              <a:buClr>
                <a:srgbClr val="84DD19"/>
              </a:buClr>
              <a:buSzPct val="60000"/>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Lst>
            </a:pPr>
            <a:r>
              <a:rPr lang="it-IT" sz="2000" dirty="0">
                <a:solidFill>
                  <a:srgbClr val="7F7F7F"/>
                </a:solidFill>
              </a:rPr>
              <a:t>Reazioni  emotive  “inadeguate” alla situazione</a:t>
            </a:r>
            <a:endParaRPr lang="it-IT" sz="1200" dirty="0">
              <a:solidFill>
                <a:srgbClr val="7F7F7F"/>
              </a:solidFill>
            </a:endParaRPr>
          </a:p>
          <a:p>
            <a:pPr marL="344487" indent="-342900">
              <a:spcBef>
                <a:spcPts val="638"/>
              </a:spcBef>
              <a:buClr>
                <a:srgbClr val="84DD19"/>
              </a:buClr>
              <a:buSzPct val="60000"/>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Lst>
            </a:pPr>
            <a:r>
              <a:rPr lang="it-IT" sz="2000" dirty="0">
                <a:solidFill>
                  <a:srgbClr val="7F7F7F"/>
                </a:solidFill>
              </a:rPr>
              <a:t>Limitata comprensione delle risposte emotive altrui</a:t>
            </a:r>
            <a:endParaRPr lang="it-IT" sz="1200" dirty="0">
              <a:solidFill>
                <a:srgbClr val="7F7F7F"/>
              </a:solidFill>
            </a:endParaRPr>
          </a:p>
          <a:p>
            <a:pPr marL="344487" indent="-342900">
              <a:spcBef>
                <a:spcPts val="638"/>
              </a:spcBef>
              <a:buClr>
                <a:srgbClr val="84DD19"/>
              </a:buClr>
              <a:buSzPct val="60000"/>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Lst>
            </a:pPr>
            <a:r>
              <a:rPr lang="it-IT" sz="2000" dirty="0">
                <a:solidFill>
                  <a:srgbClr val="7F7F7F"/>
                </a:solidFill>
              </a:rPr>
              <a:t>Manifestazioni di preoccupazioni eccessive</a:t>
            </a:r>
            <a:endParaRPr lang="it-IT" sz="1200" dirty="0">
              <a:solidFill>
                <a:srgbClr val="7F7F7F"/>
              </a:solidFill>
            </a:endParaRPr>
          </a:p>
          <a:p>
            <a:pPr marL="344487" indent="-342900">
              <a:spcBef>
                <a:spcPts val="638"/>
              </a:spcBef>
              <a:buClr>
                <a:srgbClr val="84DD19"/>
              </a:buClr>
              <a:buSzPct val="60000"/>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Lst>
            </a:pPr>
            <a:r>
              <a:rPr lang="it-IT" sz="2000" dirty="0">
                <a:solidFill>
                  <a:srgbClr val="7F7F7F"/>
                </a:solidFill>
              </a:rPr>
              <a:t>Difficoltà nel tollerare gli errori propri e altrui</a:t>
            </a:r>
            <a:endParaRPr lang="it-IT" sz="1200" dirty="0">
              <a:solidFill>
                <a:srgbClr val="7F7F7F"/>
              </a:solidFill>
            </a:endParaRPr>
          </a:p>
          <a:p>
            <a:pPr marL="1587">
              <a:spcBef>
                <a:spcPts val="638"/>
              </a:spcBef>
              <a:buSzPct val="45000"/>
              <a:tabLst>
                <a:tab pos="723900" algn="l"/>
                <a:tab pos="1447800" algn="l"/>
                <a:tab pos="2171700" algn="l"/>
                <a:tab pos="2895600" algn="l"/>
                <a:tab pos="3619500" algn="l"/>
                <a:tab pos="4343400" algn="l"/>
                <a:tab pos="5067300" algn="l"/>
                <a:tab pos="5791200" algn="l"/>
                <a:tab pos="6515100" algn="l"/>
                <a:tab pos="7239000" algn="l"/>
              </a:tabLst>
            </a:pPr>
            <a:endParaRPr lang="it-IT" sz="2000" dirty="0">
              <a:solidFill>
                <a:srgbClr val="7F7F7F"/>
              </a:solidFill>
            </a:endParaRPr>
          </a:p>
          <a:p>
            <a:pPr marL="1587">
              <a:spcBef>
                <a:spcPts val="638"/>
              </a:spcBef>
              <a:buSzPct val="45000"/>
              <a:tabLst>
                <a:tab pos="723900" algn="l"/>
                <a:tab pos="1447800" algn="l"/>
                <a:tab pos="2171700" algn="l"/>
                <a:tab pos="2895600" algn="l"/>
                <a:tab pos="3619500" algn="l"/>
                <a:tab pos="4343400" algn="l"/>
                <a:tab pos="5067300" algn="l"/>
                <a:tab pos="5791200" algn="l"/>
                <a:tab pos="6515100" algn="l"/>
                <a:tab pos="7239000" algn="l"/>
              </a:tabLst>
            </a:pPr>
            <a:r>
              <a:rPr lang="it-IT" sz="2000" dirty="0">
                <a:solidFill>
                  <a:srgbClr val="7F7F7F"/>
                </a:solidFill>
              </a:rPr>
              <a:t>Tendenza alla bassa autostima</a:t>
            </a:r>
            <a:endParaRPr lang="it-IT" sz="1200" dirty="0">
              <a:solidFill>
                <a:srgbClr val="7F7F7F"/>
              </a:solidFill>
            </a:endParaRPr>
          </a:p>
          <a:p>
            <a:pPr marL="1587">
              <a:spcBef>
                <a:spcPts val="638"/>
              </a:spcBef>
              <a:buSzPct val="45000"/>
              <a:tabLst>
                <a:tab pos="723900" algn="l"/>
                <a:tab pos="1447800" algn="l"/>
                <a:tab pos="2171700" algn="l"/>
                <a:tab pos="2895600" algn="l"/>
                <a:tab pos="3619500" algn="l"/>
                <a:tab pos="4343400" algn="l"/>
                <a:tab pos="5067300" algn="l"/>
                <a:tab pos="5791200" algn="l"/>
                <a:tab pos="6515100" algn="l"/>
                <a:tab pos="7239000" algn="l"/>
              </a:tabLst>
            </a:pPr>
            <a:r>
              <a:rPr lang="it-IT" sz="2000" dirty="0">
                <a:solidFill>
                  <a:srgbClr val="7F7F7F"/>
                </a:solidFill>
              </a:rPr>
              <a:t>Bassa tolleranza alla frustrazione</a:t>
            </a:r>
          </a:p>
          <a:p>
            <a:pPr marL="457200" indent="-455613">
              <a:spcBef>
                <a:spcPts val="638"/>
              </a:spcBef>
              <a:buSzPct val="45000"/>
              <a:tabLst>
                <a:tab pos="723900" algn="l"/>
                <a:tab pos="1447800" algn="l"/>
                <a:tab pos="2171700" algn="l"/>
                <a:tab pos="2895600" algn="l"/>
                <a:tab pos="3619500" algn="l"/>
                <a:tab pos="4343400" algn="l"/>
                <a:tab pos="5067300" algn="l"/>
                <a:tab pos="5791200" algn="l"/>
                <a:tab pos="6515100" algn="l"/>
                <a:tab pos="7239000" algn="l"/>
              </a:tabLst>
            </a:pPr>
            <a:endParaRPr lang="it-IT" sz="2400" dirty="0">
              <a:solidFill>
                <a:srgbClr val="7F7F7F"/>
              </a:solidFill>
            </a:endParaRPr>
          </a:p>
          <a:p>
            <a:pPr marL="457200" indent="-455613">
              <a:spcBef>
                <a:spcPts val="638"/>
              </a:spcBef>
              <a:buSzPct val="45000"/>
              <a:tabLst>
                <a:tab pos="723900" algn="l"/>
                <a:tab pos="1447800" algn="l"/>
                <a:tab pos="2171700" algn="l"/>
                <a:tab pos="2895600" algn="l"/>
                <a:tab pos="3619500" algn="l"/>
                <a:tab pos="4343400" algn="l"/>
                <a:tab pos="5067300" algn="l"/>
                <a:tab pos="5791200" algn="l"/>
                <a:tab pos="6515100" algn="l"/>
                <a:tab pos="7239000" algn="l"/>
              </a:tabLst>
            </a:pPr>
            <a:r>
              <a:rPr lang="it-IT" dirty="0">
                <a:solidFill>
                  <a:srgbClr val="7F7F7F"/>
                </a:solidFill>
              </a:rPr>
              <a:t>* possibile circolo vizioso tra fragilità emotiva e rendimento scolastico</a:t>
            </a:r>
          </a:p>
        </p:txBody>
      </p:sp>
      <p:sp>
        <p:nvSpPr>
          <p:cNvPr id="4" name="Parentesi graffa chiusa 3"/>
          <p:cNvSpPr/>
          <p:nvPr/>
        </p:nvSpPr>
        <p:spPr>
          <a:xfrm>
            <a:off x="3851920" y="4869160"/>
            <a:ext cx="427488" cy="854976"/>
          </a:xfrm>
          <a:prstGeom prst="rightBrace">
            <a:avLst>
              <a:gd name="adj1" fmla="val 16333"/>
              <a:gd name="adj2" fmla="val 50000"/>
            </a:avLst>
          </a:prstGeom>
          <a:ln w="38100" cmpd="sng">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6" name="CasellaDiTesto 5"/>
          <p:cNvSpPr txBox="1"/>
          <p:nvPr/>
        </p:nvSpPr>
        <p:spPr>
          <a:xfrm>
            <a:off x="4283968" y="4797152"/>
            <a:ext cx="2643206" cy="830997"/>
          </a:xfrm>
          <a:prstGeom prst="rect">
            <a:avLst/>
          </a:prstGeom>
          <a:noFill/>
          <a:ln>
            <a:solidFill>
              <a:srgbClr val="FF6600"/>
            </a:solidFill>
          </a:ln>
        </p:spPr>
        <p:txBody>
          <a:bodyPr wrap="square" rtlCol="0">
            <a:spAutoFit/>
          </a:bodyPr>
          <a:lstStyle/>
          <a:p>
            <a:pPr algn="ctr"/>
            <a:r>
              <a:rPr lang="it-IT" sz="1600" dirty="0">
                <a:solidFill>
                  <a:srgbClr val="3366FF"/>
                </a:solidFill>
              </a:rPr>
              <a:t>RISCHIO DI DEPRESSIONE E DISTURBI D’ANSIA *</a:t>
            </a:r>
          </a:p>
        </p:txBody>
      </p:sp>
      <p:pic>
        <p:nvPicPr>
          <p:cNvPr id="7" name="Segnaposto immagin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39729" y="1772816"/>
            <a:ext cx="1711256" cy="1656184"/>
          </a:xfrm>
          <a:prstGeom prst="ellipse">
            <a:avLst/>
          </a:prstGeom>
        </p:spPr>
      </p:pic>
    </p:spTree>
    <p:extLst>
      <p:ext uri="{BB962C8B-B14F-4D97-AF65-F5344CB8AC3E}">
        <p14:creationId xmlns:p14="http://schemas.microsoft.com/office/powerpoint/2010/main" val="24274634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 y="0"/>
            <a:ext cx="9144000" cy="267546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it-IT" dirty="0"/>
          </a:p>
          <a:p>
            <a:pPr algn="ctr"/>
            <a:endParaRPr lang="it-IT" dirty="0"/>
          </a:p>
        </p:txBody>
      </p:sp>
      <p:sp>
        <p:nvSpPr>
          <p:cNvPr id="5" name="CasellaDiTesto 4"/>
          <p:cNvSpPr txBox="1"/>
          <p:nvPr/>
        </p:nvSpPr>
        <p:spPr>
          <a:xfrm>
            <a:off x="360587" y="1820320"/>
            <a:ext cx="4483812" cy="2862323"/>
          </a:xfrm>
          <a:prstGeom prst="rect">
            <a:avLst/>
          </a:prstGeom>
          <a:noFill/>
        </p:spPr>
        <p:txBody>
          <a:bodyPr wrap="square" rtlCol="0">
            <a:spAutoFit/>
          </a:bodyPr>
          <a:lstStyle/>
          <a:p>
            <a:r>
              <a:rPr lang="it-IT" b="1" dirty="0"/>
              <a:t>«</a:t>
            </a:r>
            <a:r>
              <a:rPr lang="it-IT" dirty="0"/>
              <a:t> Camminavo lungo la strada con due amici quando il sole tramontò, il cielo si tinse all'improvviso di rosso sangue. Mi fermai, mi appoggiai stanco morto ad una palizzata. Sul fiordo nero-azzurro e sulla città c'erano sangue e lingue di fuoco. I miei amici continuavano a camminare e io tremavo ancora di paura... e sentivo che un grande urlo infinito pervadeva la natura»</a:t>
            </a:r>
          </a:p>
          <a:p>
            <a:r>
              <a:rPr lang="it-IT" b="1" dirty="0"/>
              <a:t> </a:t>
            </a:r>
            <a:r>
              <a:rPr lang="it-IT" b="1" dirty="0" err="1"/>
              <a:t>Edvard</a:t>
            </a:r>
            <a:r>
              <a:rPr lang="it-IT" b="1" dirty="0"/>
              <a:t> </a:t>
            </a:r>
            <a:r>
              <a:rPr lang="it-IT" b="1" dirty="0" err="1"/>
              <a:t>Munch</a:t>
            </a:r>
            <a:endParaRPr lang="it-IT" dirty="0"/>
          </a:p>
        </p:txBody>
      </p:sp>
      <p:pic>
        <p:nvPicPr>
          <p:cNvPr id="8" name="Immagine 7"/>
          <p:cNvPicPr>
            <a:picLocks noChangeAspect="1"/>
          </p:cNvPicPr>
          <p:nvPr/>
        </p:nvPicPr>
        <p:blipFill>
          <a:blip r:embed="rId2"/>
          <a:stretch>
            <a:fillRect/>
          </a:stretch>
        </p:blipFill>
        <p:spPr>
          <a:xfrm>
            <a:off x="4991152" y="631344"/>
            <a:ext cx="3771780" cy="5029040"/>
          </a:xfrm>
          <a:prstGeom prst="rect">
            <a:avLst/>
          </a:prstGeom>
        </p:spPr>
      </p:pic>
    </p:spTree>
    <p:extLst>
      <p:ext uri="{BB962C8B-B14F-4D97-AF65-F5344CB8AC3E}">
        <p14:creationId xmlns:p14="http://schemas.microsoft.com/office/powerpoint/2010/main" val="26445070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755576" y="2636912"/>
            <a:ext cx="1985502" cy="1493519"/>
          </a:xfrm>
          <a:prstGeom prst="rect">
            <a:avLst/>
          </a:prstGeom>
        </p:spPr>
      </p:pic>
      <p:pic>
        <p:nvPicPr>
          <p:cNvPr id="6" name="Immagine 5"/>
          <p:cNvPicPr>
            <a:picLocks noChangeAspect="1"/>
          </p:cNvPicPr>
          <p:nvPr/>
        </p:nvPicPr>
        <p:blipFill>
          <a:blip r:embed="rId3"/>
          <a:stretch>
            <a:fillRect/>
          </a:stretch>
        </p:blipFill>
        <p:spPr>
          <a:xfrm>
            <a:off x="5502530" y="2686705"/>
            <a:ext cx="2420502" cy="1813040"/>
          </a:xfrm>
          <a:prstGeom prst="rect">
            <a:avLst/>
          </a:prstGeom>
        </p:spPr>
      </p:pic>
      <p:pic>
        <p:nvPicPr>
          <p:cNvPr id="7" name="Immagine 6"/>
          <p:cNvPicPr>
            <a:picLocks noChangeAspect="1"/>
          </p:cNvPicPr>
          <p:nvPr/>
        </p:nvPicPr>
        <p:blipFill>
          <a:blip r:embed="rId4"/>
          <a:stretch>
            <a:fillRect/>
          </a:stretch>
        </p:blipFill>
        <p:spPr>
          <a:xfrm>
            <a:off x="654196" y="4385741"/>
            <a:ext cx="3486536" cy="1952460"/>
          </a:xfrm>
          <a:prstGeom prst="rect">
            <a:avLst/>
          </a:prstGeom>
        </p:spPr>
      </p:pic>
      <p:sp>
        <p:nvSpPr>
          <p:cNvPr id="8" name="CasellaDiTesto 7"/>
          <p:cNvSpPr txBox="1"/>
          <p:nvPr/>
        </p:nvSpPr>
        <p:spPr>
          <a:xfrm>
            <a:off x="1043609" y="260810"/>
            <a:ext cx="7272808" cy="1569660"/>
          </a:xfrm>
          <a:prstGeom prst="rect">
            <a:avLst/>
          </a:prstGeom>
          <a:noFill/>
        </p:spPr>
        <p:txBody>
          <a:bodyPr wrap="square" rtlCol="0">
            <a:spAutoFit/>
          </a:bodyPr>
          <a:lstStyle/>
          <a:p>
            <a:pPr algn="ctr"/>
            <a:r>
              <a:rPr lang="it-IT" sz="4800" dirty="0">
                <a:solidFill>
                  <a:schemeClr val="bg1"/>
                </a:solidFill>
                <a:cs typeface="Chalkduster"/>
              </a:rPr>
              <a:t>Comportamenti stereotipati e ripetitivi</a:t>
            </a:r>
          </a:p>
        </p:txBody>
      </p:sp>
      <p:pic>
        <p:nvPicPr>
          <p:cNvPr id="9" name="Immagine 8"/>
          <p:cNvPicPr>
            <a:picLocks noChangeAspect="1"/>
          </p:cNvPicPr>
          <p:nvPr/>
        </p:nvPicPr>
        <p:blipFill>
          <a:blip r:embed="rId5"/>
          <a:stretch>
            <a:fillRect/>
          </a:stretch>
        </p:blipFill>
        <p:spPr>
          <a:xfrm>
            <a:off x="3563888" y="2636912"/>
            <a:ext cx="1066800" cy="1079500"/>
          </a:xfrm>
          <a:prstGeom prst="rect">
            <a:avLst/>
          </a:prstGeom>
        </p:spPr>
      </p:pic>
      <p:cxnSp>
        <p:nvCxnSpPr>
          <p:cNvPr id="10" name="Connettore 2 9"/>
          <p:cNvCxnSpPr/>
          <p:nvPr/>
        </p:nvCxnSpPr>
        <p:spPr>
          <a:xfrm>
            <a:off x="3419872" y="3861048"/>
            <a:ext cx="1347064" cy="0"/>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 name="CasellaDiTesto 10"/>
          <p:cNvSpPr txBox="1"/>
          <p:nvPr/>
        </p:nvSpPr>
        <p:spPr>
          <a:xfrm>
            <a:off x="4687197" y="5361971"/>
            <a:ext cx="3629220" cy="830997"/>
          </a:xfrm>
          <a:prstGeom prst="rect">
            <a:avLst/>
          </a:prstGeom>
          <a:noFill/>
        </p:spPr>
        <p:txBody>
          <a:bodyPr wrap="square" rtlCol="0">
            <a:spAutoFit/>
          </a:bodyPr>
          <a:lstStyle/>
          <a:p>
            <a:pPr algn="ctr"/>
            <a:r>
              <a:rPr lang="it-IT" sz="2400" dirty="0">
                <a:solidFill>
                  <a:srgbClr val="FF6600"/>
                </a:solidFill>
                <a:cs typeface="Chalkduster"/>
              </a:rPr>
              <a:t>… interpretati come “mancanza di controllo”</a:t>
            </a:r>
          </a:p>
        </p:txBody>
      </p:sp>
    </p:spTree>
    <p:extLst>
      <p:ext uri="{BB962C8B-B14F-4D97-AF65-F5344CB8AC3E}">
        <p14:creationId xmlns:p14="http://schemas.microsoft.com/office/powerpoint/2010/main" val="15912846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1520" y="1787121"/>
            <a:ext cx="4680520" cy="4514056"/>
          </a:xfrm>
          <a:prstGeom prst="rect">
            <a:avLst/>
          </a:prstGeom>
          <a:solidFill>
            <a:schemeClr val="accent6">
              <a:lumMod val="20000"/>
              <a:lumOff val="80000"/>
            </a:schemeClr>
          </a:solidFill>
          <a:ln>
            <a:solidFill>
              <a:srgbClr val="FF6600"/>
            </a:solidFill>
          </a:ln>
        </p:spPr>
        <p:txBody>
          <a:bodyPr wrap="square" rtlCol="0">
            <a:spAutoFit/>
          </a:bodyPr>
          <a:lstStyle/>
          <a:p>
            <a:pPr>
              <a:lnSpc>
                <a:spcPct val="120000"/>
              </a:lnSpc>
            </a:pPr>
            <a:r>
              <a:rPr lang="it-IT" sz="2000" dirty="0">
                <a:solidFill>
                  <a:srgbClr val="404040"/>
                </a:solidFill>
              </a:rPr>
              <a:t>Insieme di reazioni compensative e finalizzate, causate da uno o più deficit fondamentali. Non possono essere considerati come caratteristiche primarie.</a:t>
            </a:r>
          </a:p>
          <a:p>
            <a:pPr>
              <a:lnSpc>
                <a:spcPct val="120000"/>
              </a:lnSpc>
            </a:pPr>
            <a:endParaRPr lang="it-IT" sz="2000" dirty="0">
              <a:solidFill>
                <a:srgbClr val="404040"/>
              </a:solidFill>
            </a:endParaRPr>
          </a:p>
          <a:p>
            <a:pPr>
              <a:lnSpc>
                <a:spcPct val="120000"/>
              </a:lnSpc>
            </a:pPr>
            <a:r>
              <a:rPr lang="it-IT" sz="2000" dirty="0">
                <a:solidFill>
                  <a:srgbClr val="404040"/>
                </a:solidFill>
              </a:rPr>
              <a:t>Per tale motivo non è di alcuna utilità tentare di eliminarli senza IDENTIFICARNE LE CAUSE sottostanti, a prescindere da quanto queste “reazioni bizzarre” interferiscano con le normali attività della vita o con l’insegnamento.</a:t>
            </a:r>
          </a:p>
        </p:txBody>
      </p:sp>
      <p:sp>
        <p:nvSpPr>
          <p:cNvPr id="3" name="Titolo 2"/>
          <p:cNvSpPr>
            <a:spLocks noGrp="1"/>
          </p:cNvSpPr>
          <p:nvPr>
            <p:ph type="title" idx="4294967295"/>
          </p:nvPr>
        </p:nvSpPr>
        <p:spPr>
          <a:xfrm>
            <a:off x="522528" y="421683"/>
            <a:ext cx="8004146" cy="904876"/>
          </a:xfrm>
        </p:spPr>
        <p:txBody>
          <a:bodyPr/>
          <a:lstStyle/>
          <a:p>
            <a:r>
              <a:rPr lang="it-IT" sz="3600" dirty="0">
                <a:latin typeface="+mn-lt"/>
                <a:cs typeface="Chalkduster"/>
              </a:rPr>
              <a:t>Comportamenti “problema” </a:t>
            </a:r>
          </a:p>
        </p:txBody>
      </p:sp>
      <p:pic>
        <p:nvPicPr>
          <p:cNvPr id="4" name="Immagine 3"/>
          <p:cNvPicPr>
            <a:picLocks noChangeAspect="1"/>
          </p:cNvPicPr>
          <p:nvPr/>
        </p:nvPicPr>
        <p:blipFill>
          <a:blip r:embed="rId2"/>
          <a:stretch>
            <a:fillRect/>
          </a:stretch>
        </p:blipFill>
        <p:spPr>
          <a:xfrm>
            <a:off x="5148064" y="2708920"/>
            <a:ext cx="3872350" cy="2175892"/>
          </a:xfrm>
          <a:prstGeom prst="rect">
            <a:avLst/>
          </a:prstGeom>
        </p:spPr>
      </p:pic>
    </p:spTree>
    <p:extLst>
      <p:ext uri="{BB962C8B-B14F-4D97-AF65-F5344CB8AC3E}">
        <p14:creationId xmlns:p14="http://schemas.microsoft.com/office/powerpoint/2010/main" val="24853627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2"/>
          <p:cNvSpPr>
            <a:spLocks noGrp="1"/>
          </p:cNvSpPr>
          <p:nvPr>
            <p:ph type="title" idx="4294967295"/>
          </p:nvPr>
        </p:nvSpPr>
        <p:spPr>
          <a:xfrm>
            <a:off x="467544" y="24792"/>
            <a:ext cx="8229600" cy="955936"/>
          </a:xfrm>
        </p:spPr>
        <p:txBody>
          <a:bodyPr/>
          <a:lstStyle/>
          <a:p>
            <a:r>
              <a:rPr lang="it-IT" sz="3600" dirty="0">
                <a:latin typeface="+mn-lt"/>
                <a:cs typeface="Chalkduster"/>
              </a:rPr>
              <a:t>Comportamenti “problema” </a:t>
            </a:r>
          </a:p>
        </p:txBody>
      </p:sp>
      <p:sp>
        <p:nvSpPr>
          <p:cNvPr id="6" name="Segnaposto contenuto 5"/>
          <p:cNvSpPr>
            <a:spLocks noGrp="1"/>
          </p:cNvSpPr>
          <p:nvPr>
            <p:ph idx="4294967295"/>
          </p:nvPr>
        </p:nvSpPr>
        <p:spPr>
          <a:xfrm>
            <a:off x="323528" y="1700808"/>
            <a:ext cx="5940152" cy="4319588"/>
          </a:xfrm>
          <a:ln>
            <a:solidFill>
              <a:srgbClr val="FF0000"/>
            </a:solidFill>
          </a:ln>
        </p:spPr>
        <p:txBody>
          <a:bodyPr>
            <a:noAutofit/>
          </a:bodyPr>
          <a:lstStyle/>
          <a:p>
            <a:pPr>
              <a:lnSpc>
                <a:spcPct val="120000"/>
              </a:lnSpc>
            </a:pPr>
            <a:r>
              <a:rPr lang="it-IT" sz="1800" dirty="0">
                <a:solidFill>
                  <a:srgbClr val="404040"/>
                </a:solidFill>
              </a:rPr>
              <a:t>Influire sui “comportamenti problema”, significa innanzitutto comprendere che si tratta di vere e proprie strategie di sopravvivenza. </a:t>
            </a:r>
          </a:p>
          <a:p>
            <a:pPr>
              <a:lnSpc>
                <a:spcPct val="120000"/>
              </a:lnSpc>
            </a:pPr>
            <a:r>
              <a:rPr lang="it-IT" sz="1800" dirty="0">
                <a:solidFill>
                  <a:srgbClr val="404040"/>
                </a:solidFill>
              </a:rPr>
              <a:t>L’insistenza nell’eradicarli contribuisce ad incrementare l’ansia del ragazzo e a far peggiorare gli stessi comportamenti. </a:t>
            </a:r>
          </a:p>
          <a:p>
            <a:pPr>
              <a:lnSpc>
                <a:spcPct val="120000"/>
              </a:lnSpc>
            </a:pPr>
            <a:r>
              <a:rPr lang="it-IT" sz="1800" dirty="0">
                <a:solidFill>
                  <a:srgbClr val="404040"/>
                </a:solidFill>
              </a:rPr>
              <a:t>Al contrario, un’osservazione rispettosa e priva di giudizio è la premessa per individuare  i punti di  incontro a partire dai quali </a:t>
            </a:r>
            <a:r>
              <a:rPr lang="it-IT" sz="1800" b="1" dirty="0">
                <a:solidFill>
                  <a:srgbClr val="404040"/>
                </a:solidFill>
              </a:rPr>
              <a:t>elaborare strategie alternative ai “comportamenti problema”</a:t>
            </a:r>
          </a:p>
        </p:txBody>
      </p:sp>
      <p:pic>
        <p:nvPicPr>
          <p:cNvPr id="7" name="Immagin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16216" y="2924944"/>
            <a:ext cx="2467673" cy="1728192"/>
          </a:xfrm>
          <a:prstGeom prst="rect">
            <a:avLst/>
          </a:prstGeom>
        </p:spPr>
      </p:pic>
    </p:spTree>
    <p:extLst>
      <p:ext uri="{BB962C8B-B14F-4D97-AF65-F5344CB8AC3E}">
        <p14:creationId xmlns:p14="http://schemas.microsoft.com/office/powerpoint/2010/main" val="712897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9144000" cy="6288600"/>
          </a:xfrm>
          <a:prstGeom prst="rect">
            <a:avLst/>
          </a:prstGeom>
        </p:spPr>
      </p:pic>
      <p:sp>
        <p:nvSpPr>
          <p:cNvPr id="3" name="CasellaDiTesto 2"/>
          <p:cNvSpPr txBox="1"/>
          <p:nvPr/>
        </p:nvSpPr>
        <p:spPr>
          <a:xfrm>
            <a:off x="6672172" y="6288600"/>
            <a:ext cx="2297969" cy="369332"/>
          </a:xfrm>
          <a:prstGeom prst="rect">
            <a:avLst/>
          </a:prstGeom>
          <a:noFill/>
        </p:spPr>
        <p:txBody>
          <a:bodyPr wrap="square" rtlCol="0">
            <a:spAutoFit/>
          </a:bodyPr>
          <a:lstStyle/>
          <a:p>
            <a:r>
              <a:rPr lang="it-IT" dirty="0"/>
              <a:t>Costantino A, 2017</a:t>
            </a:r>
          </a:p>
        </p:txBody>
      </p:sp>
    </p:spTree>
    <p:extLst>
      <p:ext uri="{BB962C8B-B14F-4D97-AF65-F5344CB8AC3E}">
        <p14:creationId xmlns:p14="http://schemas.microsoft.com/office/powerpoint/2010/main" val="15902427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2145" name="CasellaDiTesto 5">
            <a:extLst>
              <a:ext uri="{FF2B5EF4-FFF2-40B4-BE49-F238E27FC236}">
                <a16:creationId xmlns:a16="http://schemas.microsoft.com/office/drawing/2014/main" id="{0F65C3FA-3C17-9147-9664-C2B6AADD617B}"/>
              </a:ext>
            </a:extLst>
          </p:cNvPr>
          <p:cNvSpPr txBox="1">
            <a:spLocks noChangeArrowheads="1"/>
          </p:cNvSpPr>
          <p:nvPr/>
        </p:nvSpPr>
        <p:spPr bwMode="auto">
          <a:xfrm>
            <a:off x="117900" y="3594475"/>
            <a:ext cx="1603375" cy="307777"/>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it-IT" altLang="it-IT" sz="1400"/>
              <a:t>ANTECEDENTE</a:t>
            </a:r>
          </a:p>
        </p:txBody>
      </p:sp>
      <p:sp>
        <p:nvSpPr>
          <p:cNvPr id="7" name="CasellaDiTesto 6">
            <a:extLst>
              <a:ext uri="{FF2B5EF4-FFF2-40B4-BE49-F238E27FC236}">
                <a16:creationId xmlns:a16="http://schemas.microsoft.com/office/drawing/2014/main" id="{50E55073-2814-CF41-A6A1-EF446131C4DC}"/>
              </a:ext>
            </a:extLst>
          </p:cNvPr>
          <p:cNvSpPr txBox="1">
            <a:spLocks noChangeArrowheads="1"/>
          </p:cNvSpPr>
          <p:nvPr/>
        </p:nvSpPr>
        <p:spPr bwMode="auto">
          <a:xfrm>
            <a:off x="2407075" y="3623050"/>
            <a:ext cx="2305050" cy="307777"/>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it-IT" altLang="it-IT" sz="1400"/>
              <a:t>COMPORTAMENTO</a:t>
            </a:r>
          </a:p>
        </p:txBody>
      </p:sp>
      <p:sp>
        <p:nvSpPr>
          <p:cNvPr id="8" name="CasellaDiTesto 7">
            <a:extLst>
              <a:ext uri="{FF2B5EF4-FFF2-40B4-BE49-F238E27FC236}">
                <a16:creationId xmlns:a16="http://schemas.microsoft.com/office/drawing/2014/main" id="{A9770E93-5E87-224F-BF4D-1939D1349085}"/>
              </a:ext>
            </a:extLst>
          </p:cNvPr>
          <p:cNvSpPr txBox="1">
            <a:spLocks noChangeArrowheads="1"/>
          </p:cNvSpPr>
          <p:nvPr/>
        </p:nvSpPr>
        <p:spPr bwMode="auto">
          <a:xfrm>
            <a:off x="7388650" y="3588125"/>
            <a:ext cx="1752600" cy="307777"/>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it-IT" altLang="it-IT" sz="1400"/>
              <a:t>CONSEGUENZA</a:t>
            </a:r>
          </a:p>
        </p:txBody>
      </p:sp>
      <p:sp>
        <p:nvSpPr>
          <p:cNvPr id="9" name="Freccia circolare in giù 8">
            <a:extLst>
              <a:ext uri="{FF2B5EF4-FFF2-40B4-BE49-F238E27FC236}">
                <a16:creationId xmlns:a16="http://schemas.microsoft.com/office/drawing/2014/main" id="{2F6C1F70-DEA3-FE4B-8DDE-511EA5C308C8}"/>
              </a:ext>
            </a:extLst>
          </p:cNvPr>
          <p:cNvSpPr>
            <a:spLocks noChangeArrowheads="1"/>
          </p:cNvSpPr>
          <p:nvPr/>
        </p:nvSpPr>
        <p:spPr bwMode="auto">
          <a:xfrm flipH="1">
            <a:off x="4312075" y="2607050"/>
            <a:ext cx="3759200" cy="731837"/>
          </a:xfrm>
          <a:prstGeom prst="curvedDownArrow">
            <a:avLst>
              <a:gd name="adj1" fmla="val 24994"/>
              <a:gd name="adj2" fmla="val 49964"/>
              <a:gd name="adj3" fmla="val 25000"/>
            </a:avLst>
          </a:prstGeom>
          <a:solidFill>
            <a:srgbClr val="C0504D"/>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it-IT" sz="1400">
              <a:solidFill>
                <a:srgbClr val="FF0000"/>
              </a:solidFill>
              <a:latin typeface="+mn-lt"/>
              <a:ea typeface="+mn-ea"/>
            </a:endParaRPr>
          </a:p>
        </p:txBody>
      </p:sp>
      <p:sp>
        <p:nvSpPr>
          <p:cNvPr id="10" name="Freccia destra 9">
            <a:extLst>
              <a:ext uri="{FF2B5EF4-FFF2-40B4-BE49-F238E27FC236}">
                <a16:creationId xmlns:a16="http://schemas.microsoft.com/office/drawing/2014/main" id="{516DCDEC-8E83-4A4B-B6A7-961239A13BDD}"/>
              </a:ext>
            </a:extLst>
          </p:cNvPr>
          <p:cNvSpPr>
            <a:spLocks noChangeArrowheads="1"/>
          </p:cNvSpPr>
          <p:nvPr/>
        </p:nvSpPr>
        <p:spPr bwMode="auto">
          <a:xfrm>
            <a:off x="1822875" y="3759575"/>
            <a:ext cx="584200" cy="207962"/>
          </a:xfrm>
          <a:prstGeom prst="rightArrow">
            <a:avLst>
              <a:gd name="adj1" fmla="val 50000"/>
              <a:gd name="adj2" fmla="val 4985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it-IT" sz="1400">
              <a:solidFill>
                <a:schemeClr val="lt1"/>
              </a:solidFill>
              <a:latin typeface="+mn-lt"/>
              <a:ea typeface="+mn-ea"/>
            </a:endParaRPr>
          </a:p>
        </p:txBody>
      </p:sp>
      <p:sp>
        <p:nvSpPr>
          <p:cNvPr id="11" name="Freccia destra 10">
            <a:extLst>
              <a:ext uri="{FF2B5EF4-FFF2-40B4-BE49-F238E27FC236}">
                <a16:creationId xmlns:a16="http://schemas.microsoft.com/office/drawing/2014/main" id="{D6ABA223-05FD-4344-9757-2D541CB635DF}"/>
              </a:ext>
            </a:extLst>
          </p:cNvPr>
          <p:cNvSpPr>
            <a:spLocks noChangeArrowheads="1"/>
          </p:cNvSpPr>
          <p:nvPr/>
        </p:nvSpPr>
        <p:spPr bwMode="auto">
          <a:xfrm>
            <a:off x="4712125" y="3729412"/>
            <a:ext cx="534988" cy="207963"/>
          </a:xfrm>
          <a:prstGeom prst="rightArrow">
            <a:avLst>
              <a:gd name="adj1" fmla="val 50000"/>
              <a:gd name="adj2" fmla="val 49938"/>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it-IT" sz="1400">
              <a:solidFill>
                <a:schemeClr val="lt1"/>
              </a:solidFill>
              <a:latin typeface="+mn-lt"/>
              <a:ea typeface="+mn-ea"/>
            </a:endParaRPr>
          </a:p>
        </p:txBody>
      </p:sp>
      <p:sp>
        <p:nvSpPr>
          <p:cNvPr id="262151" name="CasellaDiTesto 11">
            <a:extLst>
              <a:ext uri="{FF2B5EF4-FFF2-40B4-BE49-F238E27FC236}">
                <a16:creationId xmlns:a16="http://schemas.microsoft.com/office/drawing/2014/main" id="{EB54D24D-5FC2-914C-8C18-60D849900364}"/>
              </a:ext>
            </a:extLst>
          </p:cNvPr>
          <p:cNvSpPr txBox="1">
            <a:spLocks noChangeArrowheads="1"/>
          </p:cNvSpPr>
          <p:nvPr/>
        </p:nvSpPr>
        <p:spPr bwMode="auto">
          <a:xfrm>
            <a:off x="4135438" y="1017775"/>
            <a:ext cx="46359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it-IT" altLang="it-IT" dirty="0"/>
              <a:t>ANALISI FUNZIONALE DEL COMPORTAMENTO</a:t>
            </a:r>
          </a:p>
        </p:txBody>
      </p:sp>
      <p:sp>
        <p:nvSpPr>
          <p:cNvPr id="13" name="CasellaDiTesto 12">
            <a:extLst>
              <a:ext uri="{FF2B5EF4-FFF2-40B4-BE49-F238E27FC236}">
                <a16:creationId xmlns:a16="http://schemas.microsoft.com/office/drawing/2014/main" id="{FEA81A40-F3F0-C340-B7D3-F275DAA0D565}"/>
              </a:ext>
            </a:extLst>
          </p:cNvPr>
          <p:cNvSpPr txBox="1">
            <a:spLocks noChangeArrowheads="1"/>
          </p:cNvSpPr>
          <p:nvPr/>
        </p:nvSpPr>
        <p:spPr bwMode="auto">
          <a:xfrm>
            <a:off x="117900" y="4494068"/>
            <a:ext cx="6667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it-IT" altLang="it-IT" sz="1800" dirty="0"/>
              <a:t>AMBIENTE ESTERNO (luci, suoni, odori …)</a:t>
            </a:r>
          </a:p>
          <a:p>
            <a:r>
              <a:rPr lang="it-IT" altLang="it-IT" sz="1800" dirty="0"/>
              <a:t>AMBIENTE INTERNO (condizione psicofisica)</a:t>
            </a:r>
          </a:p>
        </p:txBody>
      </p:sp>
      <p:sp>
        <p:nvSpPr>
          <p:cNvPr id="14" name="CasellaDiTesto 13">
            <a:extLst>
              <a:ext uri="{FF2B5EF4-FFF2-40B4-BE49-F238E27FC236}">
                <a16:creationId xmlns:a16="http://schemas.microsoft.com/office/drawing/2014/main" id="{92D26559-5B76-1E4C-A9E8-0925B98AD188}"/>
              </a:ext>
            </a:extLst>
          </p:cNvPr>
          <p:cNvSpPr txBox="1">
            <a:spLocks noChangeArrowheads="1"/>
          </p:cNvSpPr>
          <p:nvPr/>
        </p:nvSpPr>
        <p:spPr bwMode="auto">
          <a:xfrm>
            <a:off x="5364588" y="3634162"/>
            <a:ext cx="1350962" cy="307777"/>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it-IT" altLang="it-IT" sz="1400"/>
              <a:t>RISPOSTA</a:t>
            </a:r>
          </a:p>
        </p:txBody>
      </p:sp>
      <p:sp>
        <p:nvSpPr>
          <p:cNvPr id="15" name="Freccia destra 14">
            <a:extLst>
              <a:ext uri="{FF2B5EF4-FFF2-40B4-BE49-F238E27FC236}">
                <a16:creationId xmlns:a16="http://schemas.microsoft.com/office/drawing/2014/main" id="{1AB72D43-6136-7244-A3AB-ED4BCBBC626B}"/>
              </a:ext>
            </a:extLst>
          </p:cNvPr>
          <p:cNvSpPr>
            <a:spLocks noChangeArrowheads="1"/>
          </p:cNvSpPr>
          <p:nvPr/>
        </p:nvSpPr>
        <p:spPr bwMode="auto">
          <a:xfrm>
            <a:off x="6853663" y="3729412"/>
            <a:ext cx="534987" cy="206375"/>
          </a:xfrm>
          <a:prstGeom prst="rightArrow">
            <a:avLst>
              <a:gd name="adj1" fmla="val 50000"/>
              <a:gd name="adj2" fmla="val 50322"/>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it-IT" sz="1400">
              <a:solidFill>
                <a:schemeClr val="lt1"/>
              </a:solidFill>
              <a:latin typeface="+mn-lt"/>
              <a:ea typeface="+mn-ea"/>
            </a:endParaRPr>
          </a:p>
        </p:txBody>
      </p:sp>
      <p:pic>
        <p:nvPicPr>
          <p:cNvPr id="12" name="Immagine 11">
            <a:extLst>
              <a:ext uri="{FF2B5EF4-FFF2-40B4-BE49-F238E27FC236}">
                <a16:creationId xmlns:a16="http://schemas.microsoft.com/office/drawing/2014/main" id="{ABB10641-FEDD-7845-8764-B25442BA892D}"/>
              </a:ext>
            </a:extLst>
          </p:cNvPr>
          <p:cNvPicPr>
            <a:picLocks noChangeAspect="1"/>
          </p:cNvPicPr>
          <p:nvPr/>
        </p:nvPicPr>
        <p:blipFill>
          <a:blip r:embed="rId2"/>
          <a:stretch>
            <a:fillRect/>
          </a:stretch>
        </p:blipFill>
        <p:spPr>
          <a:xfrm>
            <a:off x="263088" y="345754"/>
            <a:ext cx="3872350" cy="2175892"/>
          </a:xfrm>
          <a:prstGeom prst="rect">
            <a:avLst/>
          </a:prstGeom>
        </p:spPr>
      </p:pic>
      <p:sp>
        <p:nvSpPr>
          <p:cNvPr id="16" name="Freccia destra 15">
            <a:extLst>
              <a:ext uri="{FF2B5EF4-FFF2-40B4-BE49-F238E27FC236}">
                <a16:creationId xmlns:a16="http://schemas.microsoft.com/office/drawing/2014/main" id="{9A1F7559-3F0D-0042-8230-5414EC1FEA1C}"/>
              </a:ext>
            </a:extLst>
          </p:cNvPr>
          <p:cNvSpPr>
            <a:spLocks noChangeArrowheads="1"/>
          </p:cNvSpPr>
          <p:nvPr/>
        </p:nvSpPr>
        <p:spPr bwMode="auto">
          <a:xfrm rot="16200000">
            <a:off x="627487" y="4125494"/>
            <a:ext cx="584200" cy="207962"/>
          </a:xfrm>
          <a:prstGeom prst="rightArrow">
            <a:avLst>
              <a:gd name="adj1" fmla="val 50000"/>
              <a:gd name="adj2" fmla="val 49850"/>
            </a:avLst>
          </a:prstGeom>
          <a:solidFill>
            <a:srgbClr val="C00000"/>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it-IT" sz="1400">
              <a:solidFill>
                <a:schemeClr val="lt1"/>
              </a:solidFill>
              <a:latin typeface="+mn-lt"/>
              <a:ea typeface="+mn-ea"/>
            </a:endParaRPr>
          </a:p>
        </p:txBody>
      </p:sp>
    </p:spTree>
    <p:extLst>
      <p:ext uri="{BB962C8B-B14F-4D97-AF65-F5344CB8AC3E}">
        <p14:creationId xmlns:p14="http://schemas.microsoft.com/office/powerpoint/2010/main" val="1443374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linds(horizontal)">
                                      <p:cBhvr>
                                        <p:cTn id="26" dur="500"/>
                                        <p:tgtEl>
                                          <p:spTgt spid="1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linds(horizontal)">
                                      <p:cBhvr>
                                        <p:cTn id="36" dur="500"/>
                                        <p:tgtEl>
                                          <p:spTgt spid="13"/>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linds(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p:bldP spid="14" grpId="0" animBg="1"/>
      <p:bldP spid="15" grpId="0" animBg="1"/>
      <p:bldP spid="1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7633" name="Titolo 1">
            <a:extLst>
              <a:ext uri="{FF2B5EF4-FFF2-40B4-BE49-F238E27FC236}">
                <a16:creationId xmlns:a16="http://schemas.microsoft.com/office/drawing/2014/main" id="{6F090C81-FB25-DE40-AE13-B049A3C228A9}"/>
              </a:ext>
            </a:extLst>
          </p:cNvPr>
          <p:cNvSpPr>
            <a:spLocks noGrp="1"/>
          </p:cNvSpPr>
          <p:nvPr>
            <p:ph type="title"/>
          </p:nvPr>
        </p:nvSpPr>
        <p:spPr>
          <a:xfrm>
            <a:off x="3492500" y="74613"/>
            <a:ext cx="5194300" cy="906462"/>
          </a:xfrm>
        </p:spPr>
        <p:txBody>
          <a:bodyPr/>
          <a:lstStyle/>
          <a:p>
            <a:r>
              <a:rPr lang="it-IT" altLang="it-IT" sz="2800" dirty="0">
                <a:solidFill>
                  <a:schemeClr val="tx1"/>
                </a:solidFill>
              </a:rPr>
              <a:t>COMPORTAMENTI DISADATTIVI</a:t>
            </a:r>
          </a:p>
        </p:txBody>
      </p:sp>
      <p:sp>
        <p:nvSpPr>
          <p:cNvPr id="197634" name="Segnaposto contenuto 2">
            <a:extLst>
              <a:ext uri="{FF2B5EF4-FFF2-40B4-BE49-F238E27FC236}">
                <a16:creationId xmlns:a16="http://schemas.microsoft.com/office/drawing/2014/main" id="{2E0C6A17-FF43-BD4B-89E0-583F76CACB99}"/>
              </a:ext>
            </a:extLst>
          </p:cNvPr>
          <p:cNvSpPr>
            <a:spLocks noGrp="1"/>
          </p:cNvSpPr>
          <p:nvPr>
            <p:ph idx="1"/>
          </p:nvPr>
        </p:nvSpPr>
        <p:spPr>
          <a:xfrm>
            <a:off x="457200" y="1600200"/>
            <a:ext cx="5051425" cy="4525963"/>
          </a:xfrm>
        </p:spPr>
        <p:txBody>
          <a:bodyPr/>
          <a:lstStyle/>
          <a:p>
            <a:r>
              <a:rPr lang="it-IT" altLang="it-IT" sz="2400" dirty="0"/>
              <a:t>Possono provocare danno a se stessi, ad altri o ad oggetti</a:t>
            </a:r>
          </a:p>
          <a:p>
            <a:r>
              <a:rPr lang="it-IT" altLang="it-IT" sz="2400" dirty="0"/>
              <a:t>Per la loro intensità e/o frequenza possono ostacolare l’emissione di altre prestazioni o di altre abilità</a:t>
            </a:r>
          </a:p>
          <a:p>
            <a:r>
              <a:rPr lang="it-IT" altLang="it-IT" sz="2400" dirty="0"/>
              <a:t>Possono impedire o limitare l’interazione sociale</a:t>
            </a:r>
          </a:p>
          <a:p>
            <a:r>
              <a:rPr lang="it-IT" altLang="it-IT" sz="2400" dirty="0"/>
              <a:t>Sono di 2 tipi: stereotipie e comportamenti problema</a:t>
            </a:r>
          </a:p>
        </p:txBody>
      </p:sp>
      <p:pic>
        <p:nvPicPr>
          <p:cNvPr id="5" name="Immagine 4">
            <a:extLst>
              <a:ext uri="{FF2B5EF4-FFF2-40B4-BE49-F238E27FC236}">
                <a16:creationId xmlns:a16="http://schemas.microsoft.com/office/drawing/2014/main" id="{C18227B2-65AB-6E43-ADE2-DE85BF96963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64163" y="3573463"/>
            <a:ext cx="3294062" cy="21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9302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3169" name="Titolo 1">
            <a:extLst>
              <a:ext uri="{FF2B5EF4-FFF2-40B4-BE49-F238E27FC236}">
                <a16:creationId xmlns:a16="http://schemas.microsoft.com/office/drawing/2014/main" id="{38876EB7-28CC-6C4F-B8C2-C394CC52556A}"/>
              </a:ext>
            </a:extLst>
          </p:cNvPr>
          <p:cNvSpPr>
            <a:spLocks noGrp="1"/>
          </p:cNvSpPr>
          <p:nvPr>
            <p:ph type="title"/>
          </p:nvPr>
        </p:nvSpPr>
        <p:spPr>
          <a:xfrm>
            <a:off x="3635375" y="519965"/>
            <a:ext cx="5051425" cy="706437"/>
          </a:xfrm>
        </p:spPr>
        <p:txBody>
          <a:bodyPr/>
          <a:lstStyle/>
          <a:p>
            <a:r>
              <a:rPr lang="it-IT" altLang="it-IT" sz="3600" dirty="0">
                <a:solidFill>
                  <a:schemeClr val="tx1"/>
                </a:solidFill>
              </a:rPr>
              <a:t>Comportamenti “inadeguati”…</a:t>
            </a:r>
          </a:p>
        </p:txBody>
      </p:sp>
      <p:sp>
        <p:nvSpPr>
          <p:cNvPr id="3" name="Segnaposto contenuto 2">
            <a:extLst>
              <a:ext uri="{FF2B5EF4-FFF2-40B4-BE49-F238E27FC236}">
                <a16:creationId xmlns:a16="http://schemas.microsoft.com/office/drawing/2014/main" id="{C6B98BC7-7F85-064D-98DD-5DD10ED4EFDB}"/>
              </a:ext>
            </a:extLst>
          </p:cNvPr>
          <p:cNvSpPr>
            <a:spLocks noGrp="1"/>
          </p:cNvSpPr>
          <p:nvPr>
            <p:ph idx="1"/>
          </p:nvPr>
        </p:nvSpPr>
        <p:spPr>
          <a:xfrm>
            <a:off x="1476375" y="2276475"/>
            <a:ext cx="5697538" cy="2981325"/>
          </a:xfrm>
        </p:spPr>
        <p:txBody>
          <a:bodyPr/>
          <a:lstStyle/>
          <a:p>
            <a:pPr marL="0" indent="0">
              <a:buFont typeface="Arial" panose="020B0604020202020204" pitchFamily="34" charset="0"/>
              <a:buNone/>
            </a:pPr>
            <a:r>
              <a:rPr lang="it-IT" altLang="it-IT" b="1" i="1"/>
              <a:t>… in base a </a:t>
            </a:r>
          </a:p>
          <a:p>
            <a:pPr marL="0" indent="0"/>
            <a:r>
              <a:rPr lang="it-IT" altLang="it-IT" sz="2400"/>
              <a:t>Valori socialmente condivisi</a:t>
            </a:r>
          </a:p>
          <a:p>
            <a:pPr marL="0" indent="0"/>
            <a:r>
              <a:rPr lang="it-IT" altLang="it-IT" sz="2400"/>
              <a:t>Frequenza di emissione</a:t>
            </a:r>
          </a:p>
          <a:p>
            <a:pPr marL="0" indent="0"/>
            <a:r>
              <a:rPr lang="it-IT" altLang="it-IT" sz="2400"/>
              <a:t>Intensità di emissione</a:t>
            </a:r>
          </a:p>
          <a:p>
            <a:pPr marL="0" indent="0"/>
            <a:r>
              <a:rPr lang="it-IT" altLang="it-IT" sz="2400"/>
              <a:t>Coerenza rispetto al contesto</a:t>
            </a:r>
          </a:p>
          <a:p>
            <a:pPr marL="0" indent="0"/>
            <a:endParaRPr lang="it-IT" altLang="it-IT" sz="2400"/>
          </a:p>
        </p:txBody>
      </p:sp>
    </p:spTree>
    <p:extLst>
      <p:ext uri="{BB962C8B-B14F-4D97-AF65-F5344CB8AC3E}">
        <p14:creationId xmlns:p14="http://schemas.microsoft.com/office/powerpoint/2010/main" val="27658474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8657" name="Titolo 1">
            <a:extLst>
              <a:ext uri="{FF2B5EF4-FFF2-40B4-BE49-F238E27FC236}">
                <a16:creationId xmlns:a16="http://schemas.microsoft.com/office/drawing/2014/main" id="{60521D04-BE60-E243-B2F0-8A2822B5D3E6}"/>
              </a:ext>
            </a:extLst>
          </p:cNvPr>
          <p:cNvSpPr>
            <a:spLocks noGrp="1"/>
          </p:cNvSpPr>
          <p:nvPr>
            <p:ph type="title"/>
          </p:nvPr>
        </p:nvSpPr>
        <p:spPr>
          <a:xfrm>
            <a:off x="5080349" y="859805"/>
            <a:ext cx="3829476" cy="1143000"/>
          </a:xfrm>
        </p:spPr>
        <p:txBody>
          <a:bodyPr/>
          <a:lstStyle/>
          <a:p>
            <a:r>
              <a:rPr lang="it-IT" altLang="it-IT" sz="3200" dirty="0">
                <a:solidFill>
                  <a:schemeClr val="tx1"/>
                </a:solidFill>
              </a:rPr>
              <a:t>STEREOTIPIE</a:t>
            </a:r>
          </a:p>
        </p:txBody>
      </p:sp>
      <p:sp>
        <p:nvSpPr>
          <p:cNvPr id="3" name="Segnaposto contenuto 2">
            <a:extLst>
              <a:ext uri="{FF2B5EF4-FFF2-40B4-BE49-F238E27FC236}">
                <a16:creationId xmlns:a16="http://schemas.microsoft.com/office/drawing/2014/main" id="{63626D31-265E-D54D-8100-064F73EE3584}"/>
              </a:ext>
            </a:extLst>
          </p:cNvPr>
          <p:cNvSpPr>
            <a:spLocks noGrp="1"/>
          </p:cNvSpPr>
          <p:nvPr>
            <p:ph idx="1"/>
          </p:nvPr>
        </p:nvSpPr>
        <p:spPr>
          <a:xfrm>
            <a:off x="234175" y="503779"/>
            <a:ext cx="4337825" cy="5850441"/>
          </a:xfrm>
        </p:spPr>
        <p:txBody>
          <a:bodyPr>
            <a:normAutofit fontScale="92500" lnSpcReduction="10000"/>
          </a:bodyPr>
          <a:lstStyle/>
          <a:p>
            <a:pPr>
              <a:lnSpc>
                <a:spcPct val="110000"/>
              </a:lnSpc>
              <a:buFont typeface="Arial" charset="0"/>
              <a:buChar char="•"/>
              <a:defRPr/>
            </a:pPr>
            <a:r>
              <a:rPr lang="it-IT" sz="2000" dirty="0"/>
              <a:t>Sono comportamenti spesso emessi </a:t>
            </a:r>
            <a:r>
              <a:rPr lang="it-IT" sz="2000" b="1" dirty="0">
                <a:solidFill>
                  <a:srgbClr val="000090"/>
                </a:solidFill>
              </a:rPr>
              <a:t>a causa di eventi stressanti </a:t>
            </a:r>
            <a:r>
              <a:rPr lang="it-IT" sz="2000" dirty="0"/>
              <a:t>(estrinseci o intrinseci) per il soggetto.</a:t>
            </a:r>
          </a:p>
          <a:p>
            <a:pPr>
              <a:lnSpc>
                <a:spcPct val="110000"/>
              </a:lnSpc>
              <a:buFont typeface="Arial" charset="0"/>
              <a:buChar char="•"/>
              <a:defRPr/>
            </a:pPr>
            <a:r>
              <a:rPr lang="it-IT" sz="2000" dirty="0"/>
              <a:t>Solitamente sono circolari e rituali e tendono a ripristinare una situazione di maggiore equilibrio</a:t>
            </a:r>
          </a:p>
          <a:p>
            <a:pPr>
              <a:lnSpc>
                <a:spcPct val="110000"/>
              </a:lnSpc>
              <a:buFont typeface="Arial" charset="0"/>
              <a:buChar char="•"/>
              <a:defRPr/>
            </a:pPr>
            <a:r>
              <a:rPr lang="it-IT" sz="2000" dirty="0"/>
              <a:t>Alcuni esempi: interruzioni di routine, frustrazione, dolore, incomprensione degli eventi, eccitazione, noia.</a:t>
            </a:r>
          </a:p>
          <a:p>
            <a:pPr algn="just">
              <a:lnSpc>
                <a:spcPct val="110000"/>
              </a:lnSpc>
              <a:buFont typeface="Arial" charset="0"/>
              <a:buChar char="•"/>
              <a:defRPr/>
            </a:pPr>
            <a:r>
              <a:rPr lang="it-IT" altLang="it-IT" sz="2000" dirty="0"/>
              <a:t>Le stereotipie nella maggior parte dei casi non sono emesse per controllare l’ambiente circostante, ma </a:t>
            </a:r>
            <a:r>
              <a:rPr lang="it-IT" altLang="it-IT" sz="2000" b="1" dirty="0">
                <a:solidFill>
                  <a:srgbClr val="000090"/>
                </a:solidFill>
              </a:rPr>
              <a:t>per ripristinare una situazione di “equilibrio” </a:t>
            </a:r>
            <a:r>
              <a:rPr lang="it-IT" altLang="it-IT" sz="2000" dirty="0"/>
              <a:t>modificato</a:t>
            </a:r>
            <a:r>
              <a:rPr lang="it-IT" altLang="it-IT" sz="2000" b="1" dirty="0"/>
              <a:t> </a:t>
            </a:r>
            <a:r>
              <a:rPr lang="it-IT" altLang="it-IT" sz="2000" dirty="0"/>
              <a:t>dall’evento che ha preceduto l’emissione della stereotipia.</a:t>
            </a:r>
          </a:p>
          <a:p>
            <a:pPr>
              <a:lnSpc>
                <a:spcPct val="110000"/>
              </a:lnSpc>
              <a:buFont typeface="Arial" charset="0"/>
              <a:buChar char="•"/>
              <a:defRPr/>
            </a:pPr>
            <a:endParaRPr lang="it-IT" sz="2000" dirty="0"/>
          </a:p>
          <a:p>
            <a:pPr>
              <a:lnSpc>
                <a:spcPct val="110000"/>
              </a:lnSpc>
              <a:buFont typeface="Arial" charset="0"/>
              <a:buChar char="•"/>
              <a:defRPr/>
            </a:pPr>
            <a:endParaRPr lang="it-IT" sz="2000" dirty="0"/>
          </a:p>
          <a:p>
            <a:pPr marL="0" indent="0">
              <a:lnSpc>
                <a:spcPct val="110000"/>
              </a:lnSpc>
              <a:buFont typeface="Arial" charset="0"/>
              <a:buNone/>
              <a:defRPr/>
            </a:pPr>
            <a:endParaRPr lang="it-IT" sz="2000" dirty="0"/>
          </a:p>
        </p:txBody>
      </p:sp>
      <p:pic>
        <p:nvPicPr>
          <p:cNvPr id="198659" name="Immagine 7">
            <a:extLst>
              <a:ext uri="{FF2B5EF4-FFF2-40B4-BE49-F238E27FC236}">
                <a16:creationId xmlns:a16="http://schemas.microsoft.com/office/drawing/2014/main" id="{E15BA8CC-FF06-D748-8D22-10E8D75E136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08625" y="2562225"/>
            <a:ext cx="2808288"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14104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2B1EF49-ECE5-094D-8B88-A6CE1F697F58}"/>
              </a:ext>
            </a:extLst>
          </p:cNvPr>
          <p:cNvSpPr>
            <a:spLocks noGrp="1"/>
          </p:cNvSpPr>
          <p:nvPr>
            <p:ph idx="1"/>
          </p:nvPr>
        </p:nvSpPr>
        <p:spPr>
          <a:xfrm>
            <a:off x="203200" y="1628775"/>
            <a:ext cx="4572000" cy="4525963"/>
          </a:xfrm>
        </p:spPr>
        <p:txBody>
          <a:bodyPr>
            <a:normAutofit lnSpcReduction="10000"/>
          </a:bodyPr>
          <a:lstStyle/>
          <a:p>
            <a:r>
              <a:rPr lang="it-IT" altLang="it-IT" sz="1900" dirty="0"/>
              <a:t>Vengono </a:t>
            </a:r>
            <a:r>
              <a:rPr lang="it-IT" altLang="it-IT" sz="1900" b="1" dirty="0">
                <a:solidFill>
                  <a:srgbClr val="000090"/>
                </a:solidFill>
              </a:rPr>
              <a:t>emessi per controllare o modificare l’ambiente </a:t>
            </a:r>
            <a:r>
              <a:rPr lang="it-IT" altLang="it-IT" sz="1900" dirty="0"/>
              <a:t>e/o per ottenere </a:t>
            </a:r>
            <a:r>
              <a:rPr lang="it-IT" altLang="it-IT" sz="1900" b="1" dirty="0">
                <a:solidFill>
                  <a:srgbClr val="000090"/>
                </a:solidFill>
              </a:rPr>
              <a:t>conseguenze vantaggiose</a:t>
            </a:r>
            <a:r>
              <a:rPr lang="it-IT" altLang="it-IT" sz="1900" dirty="0"/>
              <a:t>.</a:t>
            </a:r>
          </a:p>
          <a:p>
            <a:pPr algn="just"/>
            <a:r>
              <a:rPr lang="it-IT" altLang="it-IT" sz="1900" dirty="0"/>
              <a:t>Possono essere ridotti o </a:t>
            </a:r>
            <a:r>
              <a:rPr lang="it-IT" altLang="it-IT" sz="1900" b="1" dirty="0">
                <a:solidFill>
                  <a:srgbClr val="000090"/>
                </a:solidFill>
              </a:rPr>
              <a:t>eliminati attraverso la modificazione delle conseguenze</a:t>
            </a:r>
            <a:r>
              <a:rPr lang="it-IT" altLang="it-IT" sz="1900" dirty="0"/>
              <a:t> provocate dai comportamenti stessi</a:t>
            </a:r>
          </a:p>
          <a:p>
            <a:r>
              <a:rPr lang="it-IT" altLang="it-IT" sz="1900" dirty="0"/>
              <a:t>Una stereotipia (originariamente controllata dall’antecedente) può divenire comportamento problema (controllato dalle conseguenze) se la stessa stereotipia ottiene risultati positivi per il soggetto (modificazione ambientale favorevole)</a:t>
            </a:r>
          </a:p>
        </p:txBody>
      </p:sp>
      <p:sp>
        <p:nvSpPr>
          <p:cNvPr id="200706" name="Titolo 1">
            <a:extLst>
              <a:ext uri="{FF2B5EF4-FFF2-40B4-BE49-F238E27FC236}">
                <a16:creationId xmlns:a16="http://schemas.microsoft.com/office/drawing/2014/main" id="{1E87DCAB-C718-3448-A8C5-27476D4E7DB6}"/>
              </a:ext>
            </a:extLst>
          </p:cNvPr>
          <p:cNvSpPr>
            <a:spLocks noGrp="1"/>
          </p:cNvSpPr>
          <p:nvPr>
            <p:ph type="title"/>
          </p:nvPr>
        </p:nvSpPr>
        <p:spPr>
          <a:xfrm>
            <a:off x="4228480" y="485775"/>
            <a:ext cx="4257675" cy="1143000"/>
          </a:xfrm>
        </p:spPr>
        <p:txBody>
          <a:bodyPr/>
          <a:lstStyle/>
          <a:p>
            <a:r>
              <a:rPr lang="it-IT" altLang="it-IT" sz="3200" dirty="0">
                <a:solidFill>
                  <a:schemeClr val="tx1"/>
                </a:solidFill>
              </a:rPr>
              <a:t>COMPORTAMENTI PROBLEMA</a:t>
            </a:r>
          </a:p>
        </p:txBody>
      </p:sp>
      <p:pic>
        <p:nvPicPr>
          <p:cNvPr id="200707" name="Immagine 4">
            <a:extLst>
              <a:ext uri="{FF2B5EF4-FFF2-40B4-BE49-F238E27FC236}">
                <a16:creationId xmlns:a16="http://schemas.microsoft.com/office/drawing/2014/main" id="{740120EB-C32D-0D43-BD69-7EEA0C4ABA9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56188" y="2349500"/>
            <a:ext cx="3884612"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03224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egnaposto numero diapositiva 3">
            <a:extLst>
              <a:ext uri="{FF2B5EF4-FFF2-40B4-BE49-F238E27FC236}">
                <a16:creationId xmlns:a16="http://schemas.microsoft.com/office/drawing/2014/main" id="{F5A9D78E-C004-6E49-9B14-107EBF40CB0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6A9E965-2E7C-3A42-8A16-3793323073F4}" type="slidenum">
              <a:rPr lang="en-US" altLang="it-IT" sz="1200">
                <a:solidFill>
                  <a:schemeClr val="bg1"/>
                </a:solidFill>
              </a:rPr>
              <a:pPr/>
              <a:t>85</a:t>
            </a:fld>
            <a:endParaRPr lang="en-US" altLang="it-IT" sz="1200">
              <a:solidFill>
                <a:schemeClr val="bg1"/>
              </a:solidFill>
            </a:endParaRPr>
          </a:p>
        </p:txBody>
      </p:sp>
      <p:pic>
        <p:nvPicPr>
          <p:cNvPr id="264194" name="Immagine 4">
            <a:extLst>
              <a:ext uri="{FF2B5EF4-FFF2-40B4-BE49-F238E27FC236}">
                <a16:creationId xmlns:a16="http://schemas.microsoft.com/office/drawing/2014/main" id="{22CFEF12-79E8-674A-A503-849E6A3D9B3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341438"/>
            <a:ext cx="9144000"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5" name="CasellaDiTesto 5">
            <a:extLst>
              <a:ext uri="{FF2B5EF4-FFF2-40B4-BE49-F238E27FC236}">
                <a16:creationId xmlns:a16="http://schemas.microsoft.com/office/drawing/2014/main" id="{7B65F2B5-430C-5A42-BFAC-A2BCBC2EBC9C}"/>
              </a:ext>
            </a:extLst>
          </p:cNvPr>
          <p:cNvSpPr txBox="1">
            <a:spLocks noChangeArrowheads="1"/>
          </p:cNvSpPr>
          <p:nvPr/>
        </p:nvSpPr>
        <p:spPr bwMode="auto">
          <a:xfrm>
            <a:off x="3276600" y="260350"/>
            <a:ext cx="55435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it-IT" altLang="it-IT" sz="3200">
                <a:solidFill>
                  <a:srgbClr val="FFFFFF"/>
                </a:solidFill>
              </a:rPr>
              <a:t>Meltdown VS Tantrum</a:t>
            </a:r>
          </a:p>
        </p:txBody>
      </p:sp>
      <p:sp>
        <p:nvSpPr>
          <p:cNvPr id="264196" name="CasellaDiTesto 6">
            <a:extLst>
              <a:ext uri="{FF2B5EF4-FFF2-40B4-BE49-F238E27FC236}">
                <a16:creationId xmlns:a16="http://schemas.microsoft.com/office/drawing/2014/main" id="{66872140-AF60-8344-A7DD-FD0D74DB61FA}"/>
              </a:ext>
            </a:extLst>
          </p:cNvPr>
          <p:cNvSpPr txBox="1">
            <a:spLocks noChangeArrowheads="1"/>
          </p:cNvSpPr>
          <p:nvPr/>
        </p:nvSpPr>
        <p:spPr bwMode="auto">
          <a:xfrm>
            <a:off x="5580063" y="6165850"/>
            <a:ext cx="2160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it-IT" altLang="it-IT" sz="1800" i="1"/>
              <a:t>Da D Vagni</a:t>
            </a:r>
          </a:p>
        </p:txBody>
      </p:sp>
    </p:spTree>
    <p:extLst>
      <p:ext uri="{BB962C8B-B14F-4D97-AF65-F5344CB8AC3E}">
        <p14:creationId xmlns:p14="http://schemas.microsoft.com/office/powerpoint/2010/main" val="32522970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5076056" y="836712"/>
            <a:ext cx="3635375" cy="2209800"/>
          </a:xfrm>
        </p:spPr>
        <p:txBody>
          <a:bodyPr/>
          <a:lstStyle/>
          <a:p>
            <a:r>
              <a:rPr lang="it-IT" sz="4000" dirty="0"/>
              <a:t>Differenze nella Interazione Sociale e nella Comunicazione</a:t>
            </a:r>
          </a:p>
        </p:txBody>
      </p:sp>
      <p:sp>
        <p:nvSpPr>
          <p:cNvPr id="6" name="Segnaposto testo 2"/>
          <p:cNvSpPr>
            <a:spLocks noGrp="1"/>
          </p:cNvSpPr>
          <p:nvPr>
            <p:ph type="body" sz="half" idx="2"/>
          </p:nvPr>
        </p:nvSpPr>
        <p:spPr>
          <a:xfrm>
            <a:off x="4860032" y="3789040"/>
            <a:ext cx="3960440" cy="1733730"/>
          </a:xfrm>
        </p:spPr>
        <p:txBody>
          <a:bodyPr>
            <a:normAutofit fontScale="92500"/>
          </a:bodyPr>
          <a:lstStyle/>
          <a:p>
            <a:pPr marL="342900" indent="-342900">
              <a:buFont typeface="Wingdings" charset="2"/>
              <a:buChar char="v"/>
            </a:pPr>
            <a:r>
              <a:rPr lang="it-IT" dirty="0">
                <a:solidFill>
                  <a:srgbClr val="595959"/>
                </a:solidFill>
              </a:rPr>
              <a:t>nel DESIDERIO di socializzare, </a:t>
            </a:r>
          </a:p>
          <a:p>
            <a:pPr marL="342900" indent="-342900">
              <a:buFont typeface="Wingdings" charset="2"/>
              <a:buChar char="v"/>
            </a:pPr>
            <a:r>
              <a:rPr lang="it-IT" dirty="0">
                <a:solidFill>
                  <a:srgbClr val="595959"/>
                </a:solidFill>
              </a:rPr>
              <a:t>nella CAPACITÀ di socializzare </a:t>
            </a:r>
          </a:p>
          <a:p>
            <a:pPr marL="342900" indent="-342900">
              <a:buFont typeface="Wingdings" charset="2"/>
              <a:buChar char="v"/>
            </a:pPr>
            <a:r>
              <a:rPr lang="it-IT" dirty="0">
                <a:solidFill>
                  <a:srgbClr val="595959"/>
                </a:solidFill>
              </a:rPr>
              <a:t>per i diversi STRUMENTI a disposizione</a:t>
            </a:r>
          </a:p>
          <a:p>
            <a:pPr marL="342900" indent="-342900">
              <a:buFont typeface="Wingdings" charset="2"/>
              <a:buChar char="v"/>
            </a:pPr>
            <a:endParaRPr lang="it-IT" dirty="0">
              <a:solidFill>
                <a:srgbClr val="595959"/>
              </a:solidFill>
            </a:endParaRPr>
          </a:p>
        </p:txBody>
      </p:sp>
      <p:pic>
        <p:nvPicPr>
          <p:cNvPr id="7" name="Segnaposto immagine 4"/>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228600" y="1143000"/>
            <a:ext cx="4081612" cy="4081612"/>
          </a:xfrm>
        </p:spPr>
      </p:pic>
    </p:spTree>
    <p:extLst>
      <p:ext uri="{BB962C8B-B14F-4D97-AF65-F5344CB8AC3E}">
        <p14:creationId xmlns:p14="http://schemas.microsoft.com/office/powerpoint/2010/main" val="2541450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260648"/>
            <a:ext cx="6480720" cy="6001642"/>
          </a:xfrm>
          <a:prstGeom prst="rect">
            <a:avLst/>
          </a:prstGeom>
        </p:spPr>
        <p:txBody>
          <a:bodyPr wrap="square">
            <a:spAutoFit/>
          </a:bodyPr>
          <a:lstStyle/>
          <a:p>
            <a:pPr marL="457200" indent="-455613">
              <a:buSzPct val="45000"/>
              <a:tabLst>
                <a:tab pos="723900" algn="l"/>
                <a:tab pos="1447800" algn="l"/>
                <a:tab pos="2171700" algn="l"/>
                <a:tab pos="2895600" algn="l"/>
                <a:tab pos="3619500" algn="l"/>
                <a:tab pos="4343400" algn="l"/>
                <a:tab pos="5067300" algn="l"/>
                <a:tab pos="5791200" algn="l"/>
              </a:tabLst>
            </a:pPr>
            <a:r>
              <a:rPr lang="it-IT" sz="2400" b="1" dirty="0">
                <a:solidFill>
                  <a:schemeClr val="tx1">
                    <a:lumMod val="75000"/>
                    <a:lumOff val="25000"/>
                  </a:schemeClr>
                </a:solidFill>
              </a:rPr>
              <a:t>Deficit nelle abilità sociali - 1</a:t>
            </a:r>
          </a:p>
          <a:p>
            <a:pPr marL="457200" indent="-455613">
              <a:buSzPct val="45000"/>
              <a:tabLst>
                <a:tab pos="723900" algn="l"/>
                <a:tab pos="1447800" algn="l"/>
                <a:tab pos="2171700" algn="l"/>
                <a:tab pos="2895600" algn="l"/>
                <a:tab pos="3619500" algn="l"/>
                <a:tab pos="4343400" algn="l"/>
                <a:tab pos="5067300" algn="l"/>
                <a:tab pos="5791200" algn="l"/>
              </a:tabLst>
            </a:pPr>
            <a:endParaRPr lang="it-IT" sz="2400" b="1" dirty="0">
              <a:solidFill>
                <a:schemeClr val="tx1">
                  <a:lumMod val="75000"/>
                  <a:lumOff val="25000"/>
                </a:schemeClr>
              </a:solidFill>
            </a:endParaRPr>
          </a:p>
          <a:p>
            <a:pPr marL="457200" indent="-455613">
              <a:buClr>
                <a:schemeClr val="accent1"/>
              </a:buClr>
              <a:buSzPct val="128000"/>
              <a:buFont typeface="Arial"/>
              <a:buChar char="•"/>
              <a:tabLst>
                <a:tab pos="723900" algn="l"/>
                <a:tab pos="1447800" algn="l"/>
                <a:tab pos="2171700" algn="l"/>
                <a:tab pos="2895600" algn="l"/>
                <a:tab pos="3619500" algn="l"/>
                <a:tab pos="4343400" algn="l"/>
                <a:tab pos="5067300" algn="l"/>
                <a:tab pos="5791200" algn="l"/>
              </a:tabLst>
            </a:pPr>
            <a:r>
              <a:rPr lang="it-IT" sz="2000" dirty="0">
                <a:solidFill>
                  <a:schemeClr val="tx1">
                    <a:lumMod val="75000"/>
                    <a:lumOff val="25000"/>
                  </a:schemeClr>
                </a:solidFill>
              </a:rPr>
              <a:t>AMICIZIA:  alcuni non sono interessati ad avere degli amici, altri vorrebbero averne ma non sanno come fare, altri ritengono di avere molti amici senza averne </a:t>
            </a:r>
          </a:p>
          <a:p>
            <a:pPr marL="1587">
              <a:buClr>
                <a:schemeClr val="accent1"/>
              </a:buClr>
              <a:buSzPct val="128000"/>
              <a:tabLst>
                <a:tab pos="723900" algn="l"/>
                <a:tab pos="1447800" algn="l"/>
                <a:tab pos="2171700" algn="l"/>
                <a:tab pos="2895600" algn="l"/>
                <a:tab pos="3619500" algn="l"/>
                <a:tab pos="4343400" algn="l"/>
                <a:tab pos="5067300" algn="l"/>
                <a:tab pos="5791200" algn="l"/>
              </a:tabLst>
            </a:pPr>
            <a:r>
              <a:rPr lang="it-IT" sz="2000" dirty="0">
                <a:solidFill>
                  <a:schemeClr val="tx1">
                    <a:lumMod val="75000"/>
                    <a:lumOff val="25000"/>
                  </a:schemeClr>
                </a:solidFill>
              </a:rPr>
              <a:t>	(amico = NON nemico)</a:t>
            </a:r>
          </a:p>
          <a:p>
            <a:pPr marL="1587">
              <a:buClr>
                <a:schemeClr val="accent1"/>
              </a:buClr>
              <a:buSzPct val="128000"/>
              <a:tabLst>
                <a:tab pos="723900" algn="l"/>
                <a:tab pos="1447800" algn="l"/>
                <a:tab pos="2171700" algn="l"/>
                <a:tab pos="2895600" algn="l"/>
                <a:tab pos="3619500" algn="l"/>
                <a:tab pos="4343400" algn="l"/>
                <a:tab pos="5067300" algn="l"/>
                <a:tab pos="5791200" algn="l"/>
              </a:tabLst>
            </a:pPr>
            <a:endParaRPr lang="it-IT" sz="1200" dirty="0">
              <a:solidFill>
                <a:schemeClr val="tx1">
                  <a:lumMod val="75000"/>
                  <a:lumOff val="25000"/>
                </a:schemeClr>
              </a:solidFill>
            </a:endParaRPr>
          </a:p>
          <a:p>
            <a:pPr marL="457200" indent="-455613">
              <a:buClr>
                <a:schemeClr val="accent1"/>
              </a:buClr>
              <a:buSzPct val="128000"/>
              <a:buFont typeface="Arial"/>
              <a:buChar char="•"/>
              <a:tabLst>
                <a:tab pos="723900" algn="l"/>
                <a:tab pos="1447800" algn="l"/>
                <a:tab pos="2171700" algn="l"/>
                <a:tab pos="2895600" algn="l"/>
                <a:tab pos="3619500" algn="l"/>
                <a:tab pos="4343400" algn="l"/>
                <a:tab pos="5067300" algn="l"/>
                <a:tab pos="5791200" algn="l"/>
              </a:tabLst>
            </a:pPr>
            <a:r>
              <a:rPr lang="it-IT" sz="2000" dirty="0">
                <a:solidFill>
                  <a:schemeClr val="tx1">
                    <a:lumMod val="75000"/>
                    <a:lumOff val="25000"/>
                  </a:schemeClr>
                </a:solidFill>
              </a:rPr>
              <a:t>Non comprendono la reciprocità del dare e dell’avere nella relazione sociale.</a:t>
            </a:r>
          </a:p>
          <a:p>
            <a:pPr marL="457200" indent="-455613">
              <a:buClr>
                <a:schemeClr val="accent1"/>
              </a:buClr>
              <a:buSzPct val="128000"/>
              <a:buFont typeface="Arial"/>
              <a:buChar char="•"/>
              <a:tabLst>
                <a:tab pos="723900" algn="l"/>
                <a:tab pos="1447800" algn="l"/>
                <a:tab pos="2171700" algn="l"/>
                <a:tab pos="2895600" algn="l"/>
                <a:tab pos="3619500" algn="l"/>
                <a:tab pos="4343400" algn="l"/>
                <a:tab pos="5067300" algn="l"/>
                <a:tab pos="5791200" algn="l"/>
              </a:tabLst>
            </a:pPr>
            <a:endParaRPr lang="it-IT" sz="1200" dirty="0">
              <a:solidFill>
                <a:schemeClr val="tx1">
                  <a:lumMod val="75000"/>
                  <a:lumOff val="25000"/>
                </a:schemeClr>
              </a:solidFill>
            </a:endParaRPr>
          </a:p>
          <a:p>
            <a:pPr marL="457200" indent="-455613">
              <a:buClr>
                <a:schemeClr val="accent1"/>
              </a:buClr>
              <a:buSzPct val="128000"/>
              <a:buFont typeface="Arial"/>
              <a:buChar char="•"/>
              <a:tabLst>
                <a:tab pos="723900" algn="l"/>
                <a:tab pos="1447800" algn="l"/>
                <a:tab pos="2171700" algn="l"/>
                <a:tab pos="2895600" algn="l"/>
                <a:tab pos="3619500" algn="l"/>
                <a:tab pos="4343400" algn="l"/>
                <a:tab pos="5067300" algn="l"/>
                <a:tab pos="5791200" algn="l"/>
              </a:tabLst>
            </a:pPr>
            <a:r>
              <a:rPr lang="it-IT" sz="2000" dirty="0">
                <a:solidFill>
                  <a:schemeClr val="tx1">
                    <a:lumMod val="75000"/>
                    <a:lumOff val="25000"/>
                  </a:schemeClr>
                </a:solidFill>
              </a:rPr>
              <a:t>Hanno difficoltà nella comprensione del linguaggio non verbale (tono di voce, mimica facciale e posturale)</a:t>
            </a:r>
          </a:p>
          <a:p>
            <a:pPr marL="457200" indent="-455613">
              <a:buClr>
                <a:schemeClr val="accent1"/>
              </a:buClr>
              <a:buSzPct val="128000"/>
              <a:buFont typeface="Arial"/>
              <a:buChar char="•"/>
              <a:tabLst>
                <a:tab pos="723900" algn="l"/>
                <a:tab pos="1447800" algn="l"/>
                <a:tab pos="2171700" algn="l"/>
                <a:tab pos="2895600" algn="l"/>
                <a:tab pos="3619500" algn="l"/>
                <a:tab pos="4343400" algn="l"/>
                <a:tab pos="5067300" algn="l"/>
                <a:tab pos="5791200" algn="l"/>
              </a:tabLst>
            </a:pPr>
            <a:endParaRPr lang="it-IT" sz="1200" dirty="0">
              <a:solidFill>
                <a:schemeClr val="tx1">
                  <a:lumMod val="75000"/>
                  <a:lumOff val="25000"/>
                </a:schemeClr>
              </a:solidFill>
            </a:endParaRPr>
          </a:p>
          <a:p>
            <a:pPr marL="457200" indent="-455613">
              <a:buClr>
                <a:schemeClr val="accent1"/>
              </a:buClr>
              <a:buSzPct val="128000"/>
              <a:buFont typeface="Arial"/>
              <a:buChar char="•"/>
              <a:tabLst>
                <a:tab pos="723900" algn="l"/>
                <a:tab pos="1447800" algn="l"/>
                <a:tab pos="2171700" algn="l"/>
                <a:tab pos="2895600" algn="l"/>
                <a:tab pos="3619500" algn="l"/>
                <a:tab pos="4343400" algn="l"/>
                <a:tab pos="5067300" algn="l"/>
                <a:tab pos="5791200" algn="l"/>
              </a:tabLst>
            </a:pPr>
            <a:r>
              <a:rPr lang="it-IT" sz="2000" dirty="0">
                <a:solidFill>
                  <a:schemeClr val="tx1">
                    <a:lumMod val="75000"/>
                    <a:lumOff val="25000"/>
                  </a:schemeClr>
                </a:solidFill>
              </a:rPr>
              <a:t>Il contatto oculare è spesso difficilmente modulato</a:t>
            </a:r>
          </a:p>
          <a:p>
            <a:pPr marL="457200" indent="-455613">
              <a:buClr>
                <a:schemeClr val="accent1"/>
              </a:buClr>
              <a:buSzPct val="128000"/>
              <a:buFont typeface="Arial"/>
              <a:buChar char="•"/>
              <a:tabLst>
                <a:tab pos="723900" algn="l"/>
                <a:tab pos="1447800" algn="l"/>
                <a:tab pos="2171700" algn="l"/>
                <a:tab pos="2895600" algn="l"/>
                <a:tab pos="3619500" algn="l"/>
                <a:tab pos="4343400" algn="l"/>
                <a:tab pos="5067300" algn="l"/>
                <a:tab pos="5791200" algn="l"/>
              </a:tabLst>
            </a:pPr>
            <a:endParaRPr lang="it-IT" sz="1200" dirty="0">
              <a:solidFill>
                <a:schemeClr val="tx1">
                  <a:lumMod val="75000"/>
                  <a:lumOff val="25000"/>
                </a:schemeClr>
              </a:solidFill>
            </a:endParaRPr>
          </a:p>
          <a:p>
            <a:pPr marL="457200" indent="-455613">
              <a:buClr>
                <a:schemeClr val="accent1"/>
              </a:buClr>
              <a:buSzPct val="128000"/>
              <a:buFont typeface="Arial"/>
              <a:buChar char="•"/>
              <a:tabLst>
                <a:tab pos="723900" algn="l"/>
                <a:tab pos="1447800" algn="l"/>
                <a:tab pos="2171700" algn="l"/>
                <a:tab pos="2895600" algn="l"/>
                <a:tab pos="3619500" algn="l"/>
                <a:tab pos="4343400" algn="l"/>
                <a:tab pos="5067300" algn="l"/>
                <a:tab pos="5791200" algn="l"/>
              </a:tabLst>
            </a:pPr>
            <a:r>
              <a:rPr lang="it-IT" sz="2000" dirty="0">
                <a:solidFill>
                  <a:schemeClr val="tx1">
                    <a:lumMod val="75000"/>
                    <a:lumOff val="25000"/>
                  </a:schemeClr>
                </a:solidFill>
              </a:rPr>
              <a:t>L’incapacità  di “filtrare” e adattare ciò che “si può dire” in base al contesto, può farli apparire rudi, diretti, insensibili </a:t>
            </a:r>
            <a:endParaRPr lang="it-IT" sz="2400" dirty="0">
              <a:solidFill>
                <a:schemeClr val="tx1">
                  <a:lumMod val="75000"/>
                  <a:lumOff val="25000"/>
                </a:schemeClr>
              </a:solidFill>
            </a:endParaRPr>
          </a:p>
          <a:p>
            <a:pPr marL="457200" indent="-455613">
              <a:buSzPct val="45000"/>
              <a:tabLst>
                <a:tab pos="723900" algn="l"/>
                <a:tab pos="1447800" algn="l"/>
                <a:tab pos="2171700" algn="l"/>
                <a:tab pos="2895600" algn="l"/>
                <a:tab pos="3619500" algn="l"/>
                <a:tab pos="4343400" algn="l"/>
                <a:tab pos="5067300" algn="l"/>
                <a:tab pos="5791200" algn="l"/>
              </a:tabLst>
            </a:pPr>
            <a:endParaRPr lang="it-IT" sz="2400" dirty="0">
              <a:solidFill>
                <a:schemeClr val="tx1">
                  <a:lumMod val="75000"/>
                  <a:lumOff val="25000"/>
                </a:schemeClr>
              </a:solidFill>
            </a:endParaRPr>
          </a:p>
        </p:txBody>
      </p:sp>
      <p:pic>
        <p:nvPicPr>
          <p:cNvPr id="4" name="Segnaposto immagin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39729" y="1772816"/>
            <a:ext cx="1711256" cy="1656184"/>
          </a:xfrm>
          <a:prstGeom prst="ellipse">
            <a:avLst/>
          </a:prstGeom>
        </p:spPr>
      </p:pic>
    </p:spTree>
    <p:extLst>
      <p:ext uri="{BB962C8B-B14F-4D97-AF65-F5344CB8AC3E}">
        <p14:creationId xmlns:p14="http://schemas.microsoft.com/office/powerpoint/2010/main" val="27317739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32925" y="366623"/>
            <a:ext cx="6480720" cy="6124754"/>
          </a:xfrm>
          <a:prstGeom prst="rect">
            <a:avLst/>
          </a:prstGeom>
        </p:spPr>
        <p:txBody>
          <a:bodyPr wrap="square">
            <a:spAutoFit/>
          </a:bodyPr>
          <a:lstStyle/>
          <a:p>
            <a:pPr marL="457200" indent="-455613">
              <a:buSzPct val="45000"/>
              <a:tabLst>
                <a:tab pos="723900" algn="l"/>
                <a:tab pos="1447800" algn="l"/>
                <a:tab pos="2171700" algn="l"/>
                <a:tab pos="2895600" algn="l"/>
                <a:tab pos="3619500" algn="l"/>
                <a:tab pos="4343400" algn="l"/>
                <a:tab pos="5067300" algn="l"/>
                <a:tab pos="5791200" algn="l"/>
              </a:tabLst>
            </a:pPr>
            <a:r>
              <a:rPr lang="it-IT" sz="2400" b="1" dirty="0">
                <a:solidFill>
                  <a:srgbClr val="404040"/>
                </a:solidFill>
              </a:rPr>
              <a:t>Deficit nelle abilità sociali - 2</a:t>
            </a:r>
          </a:p>
          <a:p>
            <a:pPr marL="457200" indent="-455613">
              <a:buSzPct val="45000"/>
              <a:tabLst>
                <a:tab pos="723900" algn="l"/>
                <a:tab pos="1447800" algn="l"/>
                <a:tab pos="2171700" algn="l"/>
                <a:tab pos="2895600" algn="l"/>
                <a:tab pos="3619500" algn="l"/>
                <a:tab pos="4343400" algn="l"/>
                <a:tab pos="5067300" algn="l"/>
                <a:tab pos="5791200" algn="l"/>
              </a:tabLst>
            </a:pPr>
            <a:endParaRPr lang="it-IT" sz="2400" b="1" dirty="0">
              <a:solidFill>
                <a:srgbClr val="404040"/>
              </a:solidFill>
            </a:endParaRPr>
          </a:p>
          <a:p>
            <a:pPr marL="457200" indent="-455613">
              <a:buSzPct val="45000"/>
              <a:tabLst>
                <a:tab pos="723900" algn="l"/>
                <a:tab pos="1447800" algn="l"/>
                <a:tab pos="2171700" algn="l"/>
                <a:tab pos="2895600" algn="l"/>
                <a:tab pos="3619500" algn="l"/>
                <a:tab pos="4343400" algn="l"/>
                <a:tab pos="5067300" algn="l"/>
                <a:tab pos="5791200" algn="l"/>
              </a:tabLst>
            </a:pPr>
            <a:endParaRPr lang="it-IT" sz="2400" b="1" dirty="0">
              <a:solidFill>
                <a:srgbClr val="404040"/>
              </a:solidFill>
            </a:endParaRPr>
          </a:p>
          <a:p>
            <a:pPr marL="344487" indent="-342900">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r>
              <a:rPr lang="it-IT" dirty="0">
                <a:solidFill>
                  <a:srgbClr val="404040"/>
                </a:solidFill>
              </a:rPr>
              <a:t>Hanno difficoltà nella comprensione delle “regole” sociali (rispetto dei turni, rispetto dello spazio altrui, evitare monologhi sull’interesse elettivo, cercare feed-back nell’altro)</a:t>
            </a:r>
          </a:p>
          <a:p>
            <a:pPr marL="173037" indent="-171450">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endParaRPr lang="it-IT" sz="1100" dirty="0">
              <a:solidFill>
                <a:srgbClr val="404040"/>
              </a:solidFill>
            </a:endParaRPr>
          </a:p>
          <a:p>
            <a:pPr marL="344487" indent="-342900">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r>
              <a:rPr lang="it-IT" dirty="0">
                <a:solidFill>
                  <a:srgbClr val="404040"/>
                </a:solidFill>
              </a:rPr>
              <a:t>Spesso non adattano il proprio comportamento al contesto sociale</a:t>
            </a:r>
            <a:endParaRPr lang="it-IT" sz="1100" dirty="0">
              <a:solidFill>
                <a:srgbClr val="404040"/>
              </a:solidFill>
            </a:endParaRPr>
          </a:p>
          <a:p>
            <a:pPr marL="173037" indent="-171450">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endParaRPr lang="it-IT" sz="1100" dirty="0">
              <a:solidFill>
                <a:srgbClr val="404040"/>
              </a:solidFill>
            </a:endParaRPr>
          </a:p>
          <a:p>
            <a:pPr marL="344487" indent="-342900">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r>
              <a:rPr lang="it-IT" dirty="0">
                <a:solidFill>
                  <a:srgbClr val="404040"/>
                </a:solidFill>
              </a:rPr>
              <a:t>Hanno difficoltà nel comprendere “ciò che sta pensando l’altro” (teoria della mente), per cui non riescono a modificare il proprio comportamento in funzione delle esigenze dell’altro.</a:t>
            </a:r>
          </a:p>
          <a:p>
            <a:pPr marL="173037" indent="-171450">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endParaRPr lang="it-IT" sz="1100" dirty="0">
              <a:solidFill>
                <a:srgbClr val="404040"/>
              </a:solidFill>
            </a:endParaRPr>
          </a:p>
          <a:p>
            <a:pPr marL="344487" indent="-342900">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r>
              <a:rPr lang="it-IT" dirty="0">
                <a:solidFill>
                  <a:srgbClr val="404040"/>
                </a:solidFill>
              </a:rPr>
              <a:t>Hanno difficoltà nel comprendere ironia, sarcasmo, scherzi, metafore (comprensione letterale del linguaggio verbale)</a:t>
            </a:r>
          </a:p>
          <a:p>
            <a:pPr marL="173037" indent="-171450">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endParaRPr lang="it-IT" sz="1100" dirty="0">
              <a:solidFill>
                <a:srgbClr val="404040"/>
              </a:solidFill>
            </a:endParaRPr>
          </a:p>
          <a:p>
            <a:pPr marL="344487" indent="-342900">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r>
              <a:rPr lang="it-IT" dirty="0">
                <a:solidFill>
                  <a:srgbClr val="404040"/>
                </a:solidFill>
              </a:rPr>
              <a:t>Possono apparire “bizzarri”, strani,  essere  motivo di scherno o, addirittura, bersagli  di bullismo (a volte “bullismo inconsapevole”)</a:t>
            </a:r>
            <a:endParaRPr lang="it-IT" sz="2400" dirty="0">
              <a:solidFill>
                <a:srgbClr val="404040"/>
              </a:solidFill>
            </a:endParaRPr>
          </a:p>
          <a:p>
            <a:pPr marL="457200" indent="-455613">
              <a:buSzPct val="45000"/>
              <a:tabLst>
                <a:tab pos="723900" algn="l"/>
                <a:tab pos="1447800" algn="l"/>
                <a:tab pos="2171700" algn="l"/>
                <a:tab pos="2895600" algn="l"/>
                <a:tab pos="3619500" algn="l"/>
                <a:tab pos="4343400" algn="l"/>
                <a:tab pos="5067300" algn="l"/>
                <a:tab pos="5791200" algn="l"/>
              </a:tabLst>
            </a:pPr>
            <a:endParaRPr lang="it-IT" sz="2400" b="1" dirty="0">
              <a:solidFill>
                <a:srgbClr val="404040"/>
              </a:solidFill>
            </a:endParaRPr>
          </a:p>
        </p:txBody>
      </p:sp>
      <p:pic>
        <p:nvPicPr>
          <p:cNvPr id="3" name="Segnaposto immagin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39729" y="1772816"/>
            <a:ext cx="1711256" cy="1656184"/>
          </a:xfrm>
          <a:prstGeom prst="ellipse">
            <a:avLst/>
          </a:prstGeom>
        </p:spPr>
      </p:pic>
    </p:spTree>
    <p:extLst>
      <p:ext uri="{BB962C8B-B14F-4D97-AF65-F5344CB8AC3E}">
        <p14:creationId xmlns:p14="http://schemas.microsoft.com/office/powerpoint/2010/main" val="33418123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1412776"/>
            <a:ext cx="8102134" cy="3170099"/>
          </a:xfrm>
          <a:prstGeom prst="rect">
            <a:avLst/>
          </a:prstGeom>
        </p:spPr>
        <p:txBody>
          <a:bodyPr wrap="square">
            <a:spAutoFit/>
          </a:bodyPr>
          <a:lstStyle/>
          <a:p>
            <a:pPr marL="457200" indent="-455613">
              <a:buSzPct val="45000"/>
              <a:tabLst>
                <a:tab pos="723900" algn="l"/>
                <a:tab pos="1447800" algn="l"/>
                <a:tab pos="2171700" algn="l"/>
                <a:tab pos="2895600" algn="l"/>
                <a:tab pos="3619500" algn="l"/>
                <a:tab pos="4343400" algn="l"/>
                <a:tab pos="5067300" algn="l"/>
                <a:tab pos="5791200" algn="l"/>
              </a:tabLst>
            </a:pPr>
            <a:r>
              <a:rPr lang="it-IT" sz="2000" b="1" dirty="0">
                <a:solidFill>
                  <a:srgbClr val="404040"/>
                </a:solidFill>
              </a:rPr>
              <a:t>Deficit nelle abilità sociali - 3</a:t>
            </a:r>
          </a:p>
          <a:p>
            <a:pPr marL="457200" indent="-455613">
              <a:buSzPct val="45000"/>
              <a:tabLst>
                <a:tab pos="723900" algn="l"/>
                <a:tab pos="1447800" algn="l"/>
                <a:tab pos="2171700" algn="l"/>
                <a:tab pos="2895600" algn="l"/>
                <a:tab pos="3619500" algn="l"/>
                <a:tab pos="4343400" algn="l"/>
                <a:tab pos="5067300" algn="l"/>
                <a:tab pos="5791200" algn="l"/>
              </a:tabLst>
            </a:pPr>
            <a:endParaRPr lang="it-IT" sz="2000" b="1" dirty="0">
              <a:solidFill>
                <a:srgbClr val="404040"/>
              </a:solidFill>
            </a:endParaRPr>
          </a:p>
          <a:p>
            <a:pPr marL="457200" indent="-455613">
              <a:buSzPct val="45000"/>
              <a:tabLst>
                <a:tab pos="723900" algn="l"/>
                <a:tab pos="1447800" algn="l"/>
                <a:tab pos="2171700" algn="l"/>
                <a:tab pos="2895600" algn="l"/>
                <a:tab pos="3619500" algn="l"/>
                <a:tab pos="4343400" algn="l"/>
                <a:tab pos="5067300" algn="l"/>
                <a:tab pos="5791200" algn="l"/>
              </a:tabLst>
            </a:pPr>
            <a:r>
              <a:rPr lang="it-IT" sz="2000" dirty="0">
                <a:solidFill>
                  <a:srgbClr val="404040"/>
                </a:solidFill>
              </a:rPr>
              <a:t>Dicono sempre quello che pensano e fanno ciò che dicono: sono leali</a:t>
            </a:r>
          </a:p>
          <a:p>
            <a:pPr marL="457200" indent="-455613">
              <a:buSzPct val="45000"/>
              <a:tabLst>
                <a:tab pos="723900" algn="l"/>
                <a:tab pos="1447800" algn="l"/>
                <a:tab pos="2171700" algn="l"/>
                <a:tab pos="2895600" algn="l"/>
                <a:tab pos="3619500" algn="l"/>
                <a:tab pos="4343400" algn="l"/>
                <a:tab pos="5067300" algn="l"/>
                <a:tab pos="5791200" algn="l"/>
              </a:tabLst>
            </a:pPr>
            <a:endParaRPr lang="it-IT" sz="2000" dirty="0">
              <a:solidFill>
                <a:srgbClr val="404040"/>
              </a:solidFill>
            </a:endParaRPr>
          </a:p>
          <a:p>
            <a:pPr marL="457200" indent="-455613">
              <a:buSzPct val="45000"/>
              <a:tabLst>
                <a:tab pos="723900" algn="l"/>
                <a:tab pos="1447800" algn="l"/>
                <a:tab pos="2171700" algn="l"/>
                <a:tab pos="2895600" algn="l"/>
                <a:tab pos="3619500" algn="l"/>
                <a:tab pos="4343400" algn="l"/>
                <a:tab pos="5067300" algn="l"/>
                <a:tab pos="5791200" algn="l"/>
              </a:tabLst>
            </a:pPr>
            <a:r>
              <a:rPr lang="it-IT" sz="2000" dirty="0">
                <a:solidFill>
                  <a:srgbClr val="404040"/>
                </a:solidFill>
              </a:rPr>
              <a:t>Non capiscono perché le persone mentano</a:t>
            </a:r>
          </a:p>
          <a:p>
            <a:pPr marL="457200" indent="-455613">
              <a:buSzPct val="45000"/>
              <a:tabLst>
                <a:tab pos="723900" algn="l"/>
                <a:tab pos="1447800" algn="l"/>
                <a:tab pos="2171700" algn="l"/>
                <a:tab pos="2895600" algn="l"/>
                <a:tab pos="3619500" algn="l"/>
                <a:tab pos="4343400" algn="l"/>
                <a:tab pos="5067300" algn="l"/>
                <a:tab pos="5791200" algn="l"/>
              </a:tabLst>
            </a:pPr>
            <a:endParaRPr lang="it-IT" sz="2000" dirty="0">
              <a:solidFill>
                <a:srgbClr val="404040"/>
              </a:solidFill>
            </a:endParaRPr>
          </a:p>
          <a:p>
            <a:pPr marL="457200" indent="-455613">
              <a:buSzPct val="45000"/>
              <a:tabLst>
                <a:tab pos="723900" algn="l"/>
                <a:tab pos="1447800" algn="l"/>
                <a:tab pos="2171700" algn="l"/>
                <a:tab pos="2895600" algn="l"/>
                <a:tab pos="3619500" algn="l"/>
                <a:tab pos="4343400" algn="l"/>
                <a:tab pos="5067300" algn="l"/>
                <a:tab pos="5791200" algn="l"/>
              </a:tabLst>
            </a:pPr>
            <a:r>
              <a:rPr lang="it-IT" sz="2000" dirty="0">
                <a:solidFill>
                  <a:srgbClr val="404040"/>
                </a:solidFill>
              </a:rPr>
              <a:t>Imparano a mentire “in modo rigido”, dunque sono poco convincenti quando lo fanno</a:t>
            </a:r>
          </a:p>
          <a:p>
            <a:pPr marL="457200" indent="-455613">
              <a:buSzPct val="45000"/>
              <a:tabLst>
                <a:tab pos="723900" algn="l"/>
                <a:tab pos="1447800" algn="l"/>
                <a:tab pos="2171700" algn="l"/>
                <a:tab pos="2895600" algn="l"/>
                <a:tab pos="3619500" algn="l"/>
                <a:tab pos="4343400" algn="l"/>
                <a:tab pos="5067300" algn="l"/>
                <a:tab pos="5791200" algn="l"/>
              </a:tabLst>
            </a:pPr>
            <a:endParaRPr lang="it-IT" sz="2000" dirty="0">
              <a:solidFill>
                <a:srgbClr val="404040"/>
              </a:solidFill>
            </a:endParaRPr>
          </a:p>
          <a:p>
            <a:pPr marL="457200" indent="-455613">
              <a:buSzPct val="45000"/>
              <a:tabLst>
                <a:tab pos="723900" algn="l"/>
                <a:tab pos="1447800" algn="l"/>
                <a:tab pos="2171700" algn="l"/>
                <a:tab pos="2895600" algn="l"/>
                <a:tab pos="3619500" algn="l"/>
                <a:tab pos="4343400" algn="l"/>
                <a:tab pos="5067300" algn="l"/>
                <a:tab pos="5791200" algn="l"/>
              </a:tabLst>
            </a:pPr>
            <a:endParaRPr lang="it-IT" sz="2000" dirty="0">
              <a:solidFill>
                <a:srgbClr val="404040"/>
              </a:solidFill>
            </a:endParaRPr>
          </a:p>
        </p:txBody>
      </p:sp>
      <p:pic>
        <p:nvPicPr>
          <p:cNvPr id="5122" name="Picture 2" descr="E:\images-4.jpg"/>
          <p:cNvPicPr>
            <a:picLocks noChangeAspect="1" noChangeArrowheads="1"/>
          </p:cNvPicPr>
          <p:nvPr/>
        </p:nvPicPr>
        <p:blipFill>
          <a:blip r:embed="rId2"/>
          <a:srcRect/>
          <a:stretch>
            <a:fillRect/>
          </a:stretch>
        </p:blipFill>
        <p:spPr bwMode="auto">
          <a:xfrm>
            <a:off x="6804248" y="3861048"/>
            <a:ext cx="2143140" cy="2774115"/>
          </a:xfrm>
          <a:prstGeom prst="rect">
            <a:avLst/>
          </a:prstGeom>
          <a:noFill/>
        </p:spPr>
      </p:pic>
      <p:sp>
        <p:nvSpPr>
          <p:cNvPr id="5" name="Rettangolo 4"/>
          <p:cNvSpPr/>
          <p:nvPr/>
        </p:nvSpPr>
        <p:spPr>
          <a:xfrm>
            <a:off x="1331640" y="5085184"/>
            <a:ext cx="3416321"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it-IT" sz="5400" b="1" cap="none" spc="0" dirty="0">
                <a:ln w="11430"/>
                <a:solidFill>
                  <a:srgbClr val="F8C000"/>
                </a:solidFill>
                <a:effectLst>
                  <a:outerShdw blurRad="80000" dist="40000" dir="5040000" algn="tl">
                    <a:srgbClr val="000000">
                      <a:alpha val="30000"/>
                    </a:srgbClr>
                  </a:outerShdw>
                </a:effectLst>
              </a:rPr>
              <a:t>Deficit</a:t>
            </a:r>
            <a:r>
              <a:rPr lang="it-IT" sz="5400" b="1" cap="none" spc="0" dirty="0">
                <a:ln w="11430"/>
                <a:solidFill>
                  <a:srgbClr val="00B0F0"/>
                </a:solidFill>
                <a:effectLst>
                  <a:outerShdw blurRad="80000" dist="40000" dir="5040000" algn="tl">
                    <a:srgbClr val="000000">
                      <a:alpha val="30000"/>
                    </a:srgbClr>
                  </a:outerShdw>
                </a:effectLst>
              </a:rPr>
              <a:t> </a:t>
            </a:r>
            <a:r>
              <a:rPr lang="it-IT" sz="5400" b="1" cap="none" spc="0" dirty="0">
                <a:ln w="11430"/>
                <a:solidFill>
                  <a:srgbClr val="F8C000"/>
                </a:solidFill>
                <a:effectLst>
                  <a:outerShdw blurRad="80000" dist="40000" dir="5040000" algn="tl">
                    <a:srgbClr val="000000">
                      <a:alpha val="30000"/>
                    </a:srgbClr>
                  </a:outerShdw>
                </a:effectLst>
              </a:rPr>
              <a:t>?!?</a:t>
            </a:r>
          </a:p>
        </p:txBody>
      </p:sp>
    </p:spTree>
    <p:extLst>
      <p:ext uri="{BB962C8B-B14F-4D97-AF65-F5344CB8AC3E}">
        <p14:creationId xmlns:p14="http://schemas.microsoft.com/office/powerpoint/2010/main" val="417932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linds(horizontal)">
                                      <p:cBhvr>
                                        <p:cTn id="7" dur="500"/>
                                        <p:tgtEl>
                                          <p:spTgt spid="512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42680" y="945152"/>
            <a:ext cx="8783943" cy="4927242"/>
          </a:xfrm>
          <a:prstGeom prst="rect">
            <a:avLst/>
          </a:prstGeom>
        </p:spPr>
      </p:pic>
      <p:sp>
        <p:nvSpPr>
          <p:cNvPr id="3" name="CasellaDiTesto 2"/>
          <p:cNvSpPr txBox="1"/>
          <p:nvPr/>
        </p:nvSpPr>
        <p:spPr>
          <a:xfrm>
            <a:off x="3199886" y="752930"/>
            <a:ext cx="3067930" cy="1107996"/>
          </a:xfrm>
          <a:prstGeom prst="rect">
            <a:avLst/>
          </a:prstGeom>
          <a:noFill/>
        </p:spPr>
        <p:txBody>
          <a:bodyPr wrap="square" rtlCol="0">
            <a:spAutoFit/>
          </a:bodyPr>
          <a:lstStyle/>
          <a:p>
            <a:pPr algn="ctr"/>
            <a:r>
              <a:rPr lang="it-IT" sz="6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DSA </a:t>
            </a:r>
          </a:p>
        </p:txBody>
      </p:sp>
      <p:sp>
        <p:nvSpPr>
          <p:cNvPr id="4" name="CasellaDiTesto 3"/>
          <p:cNvSpPr txBox="1"/>
          <p:nvPr/>
        </p:nvSpPr>
        <p:spPr>
          <a:xfrm>
            <a:off x="3199886" y="1717411"/>
            <a:ext cx="3067930" cy="5170646"/>
          </a:xfrm>
          <a:prstGeom prst="rect">
            <a:avLst/>
          </a:prstGeom>
          <a:noFill/>
        </p:spPr>
        <p:txBody>
          <a:bodyPr wrap="square" rtlCol="0">
            <a:spAutoFit/>
          </a:bodyPr>
          <a:lstStyle/>
          <a:p>
            <a:pPr algn="ctr"/>
            <a:r>
              <a:rPr lang="it-IT" sz="6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ADHD</a:t>
            </a:r>
          </a:p>
          <a:p>
            <a:pPr algn="ctr"/>
            <a:r>
              <a:rPr lang="it-IT" sz="6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ASD</a:t>
            </a:r>
          </a:p>
          <a:p>
            <a:pPr algn="ctr"/>
            <a:r>
              <a:rPr lang="it-IT" sz="6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DI</a:t>
            </a:r>
          </a:p>
          <a:p>
            <a:pPr algn="ctr"/>
            <a:r>
              <a:rPr lang="it-IT" sz="6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DOP</a:t>
            </a:r>
          </a:p>
          <a:p>
            <a:pPr algn="ctr"/>
            <a:r>
              <a:rPr lang="it-IT" sz="6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DOC</a:t>
            </a:r>
          </a:p>
        </p:txBody>
      </p:sp>
    </p:spTree>
    <p:extLst>
      <p:ext uri="{BB962C8B-B14F-4D97-AF65-F5344CB8AC3E}">
        <p14:creationId xmlns:p14="http://schemas.microsoft.com/office/powerpoint/2010/main" val="32006170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23728" y="116632"/>
            <a:ext cx="6871914" cy="1417638"/>
          </a:xfrm>
        </p:spPr>
        <p:txBody>
          <a:bodyPr/>
          <a:lstStyle/>
          <a:p>
            <a:r>
              <a:rPr lang="it-IT" sz="3200" dirty="0">
                <a:latin typeface="+mn-lt"/>
                <a:cs typeface="Chalkduster"/>
              </a:rPr>
              <a:t>Deficit delle abilità sociali: cosa fare?</a:t>
            </a:r>
          </a:p>
        </p:txBody>
      </p:sp>
      <p:sp>
        <p:nvSpPr>
          <p:cNvPr id="3" name="CasellaDiTesto 2"/>
          <p:cNvSpPr txBox="1"/>
          <p:nvPr/>
        </p:nvSpPr>
        <p:spPr>
          <a:xfrm>
            <a:off x="467544" y="2492687"/>
            <a:ext cx="6552728" cy="3055901"/>
          </a:xfrm>
          <a:prstGeom prst="rect">
            <a:avLst/>
          </a:prstGeom>
          <a:noFill/>
        </p:spPr>
        <p:txBody>
          <a:bodyPr wrap="square" rtlCol="0">
            <a:spAutoFit/>
          </a:bodyPr>
          <a:lstStyle/>
          <a:p>
            <a:pPr>
              <a:lnSpc>
                <a:spcPct val="120000"/>
              </a:lnSpc>
            </a:pPr>
            <a:r>
              <a:rPr lang="it-IT" dirty="0">
                <a:solidFill>
                  <a:srgbClr val="404040"/>
                </a:solidFill>
              </a:rPr>
              <a:t>Entrare nella relazione, non limitarsi ad essere spettatori</a:t>
            </a:r>
          </a:p>
          <a:p>
            <a:pPr>
              <a:lnSpc>
                <a:spcPct val="120000"/>
              </a:lnSpc>
            </a:pPr>
            <a:endParaRPr lang="it-IT" dirty="0">
              <a:solidFill>
                <a:srgbClr val="404040"/>
              </a:solidFill>
            </a:endParaRPr>
          </a:p>
          <a:p>
            <a:pPr>
              <a:lnSpc>
                <a:spcPct val="120000"/>
              </a:lnSpc>
            </a:pPr>
            <a:r>
              <a:rPr lang="it-IT" dirty="0">
                <a:solidFill>
                  <a:srgbClr val="404040"/>
                </a:solidFill>
              </a:rPr>
              <a:t>Un giudizio frettoloso e l’incapacità di difendersi minano l’autostima e il senso di efficacia e favoriscono ansia, depressione, rabbia, comportamenti “problema” reattivi …</a:t>
            </a:r>
          </a:p>
          <a:p>
            <a:pPr>
              <a:lnSpc>
                <a:spcPct val="120000"/>
              </a:lnSpc>
            </a:pPr>
            <a:endParaRPr lang="it-IT" dirty="0">
              <a:solidFill>
                <a:srgbClr val="404040"/>
              </a:solidFill>
            </a:endParaRPr>
          </a:p>
          <a:p>
            <a:pPr>
              <a:lnSpc>
                <a:spcPct val="120000"/>
              </a:lnSpc>
            </a:pPr>
            <a:r>
              <a:rPr lang="it-IT" dirty="0">
                <a:solidFill>
                  <a:srgbClr val="404040"/>
                </a:solidFill>
              </a:rPr>
              <a:t>Prendere spunto dalle situazioni per costruire storie sociali e guidare verso una modificazione del comportamento</a:t>
            </a:r>
          </a:p>
          <a:p>
            <a:pPr>
              <a:lnSpc>
                <a:spcPct val="120000"/>
              </a:lnSpc>
            </a:pPr>
            <a:endParaRPr lang="it-IT" dirty="0">
              <a:solidFill>
                <a:srgbClr val="404040"/>
              </a:solidFill>
            </a:endParaRPr>
          </a:p>
        </p:txBody>
      </p:sp>
      <p:pic>
        <p:nvPicPr>
          <p:cNvPr id="5" name="Immagine 4"/>
          <p:cNvPicPr>
            <a:picLocks noChangeAspect="1"/>
          </p:cNvPicPr>
          <p:nvPr/>
        </p:nvPicPr>
        <p:blipFill>
          <a:blip r:embed="rId2"/>
          <a:stretch>
            <a:fillRect/>
          </a:stretch>
        </p:blipFill>
        <p:spPr>
          <a:xfrm>
            <a:off x="107504" y="188640"/>
            <a:ext cx="2016224" cy="1360151"/>
          </a:xfrm>
          <a:prstGeom prst="rect">
            <a:avLst/>
          </a:prstGeom>
        </p:spPr>
      </p:pic>
      <p:pic>
        <p:nvPicPr>
          <p:cNvPr id="6" name="Immagine 5" descr="AA02277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4328" y="3140968"/>
            <a:ext cx="1296144" cy="835406"/>
          </a:xfrm>
          <a:prstGeom prst="rect">
            <a:avLst/>
          </a:prstGeom>
          <a:solidFill>
            <a:schemeClr val="bg1"/>
          </a:solidFill>
        </p:spPr>
      </p:pic>
      <p:pic>
        <p:nvPicPr>
          <p:cNvPr id="7" name="Immagine 6"/>
          <p:cNvPicPr>
            <a:picLocks noChangeAspect="1"/>
          </p:cNvPicPr>
          <p:nvPr/>
        </p:nvPicPr>
        <p:blipFill>
          <a:blip r:embed="rId4"/>
          <a:stretch>
            <a:fillRect/>
          </a:stretch>
        </p:blipFill>
        <p:spPr>
          <a:xfrm>
            <a:off x="7236296" y="2132856"/>
            <a:ext cx="1443549" cy="864096"/>
          </a:xfrm>
          <a:prstGeom prst="rect">
            <a:avLst/>
          </a:prstGeom>
        </p:spPr>
      </p:pic>
      <p:pic>
        <p:nvPicPr>
          <p:cNvPr id="8" name="Immagine 7"/>
          <p:cNvPicPr>
            <a:picLocks noChangeAspect="1"/>
          </p:cNvPicPr>
          <p:nvPr/>
        </p:nvPicPr>
        <p:blipFill>
          <a:blip r:embed="rId5"/>
          <a:stretch>
            <a:fillRect/>
          </a:stretch>
        </p:blipFill>
        <p:spPr>
          <a:xfrm>
            <a:off x="7236296" y="4293096"/>
            <a:ext cx="1080120" cy="1067561"/>
          </a:xfrm>
          <a:prstGeom prst="rect">
            <a:avLst/>
          </a:prstGeom>
        </p:spPr>
      </p:pic>
      <p:sp>
        <p:nvSpPr>
          <p:cNvPr id="9" name="Rettangolo 8"/>
          <p:cNvSpPr/>
          <p:nvPr/>
        </p:nvSpPr>
        <p:spPr>
          <a:xfrm>
            <a:off x="7020272" y="5445224"/>
            <a:ext cx="1915909" cy="923330"/>
          </a:xfrm>
          <a:prstGeom prst="rect">
            <a:avLst/>
          </a:prstGeom>
          <a:noFill/>
          <a:scene3d>
            <a:camera prst="isometricRightUp"/>
            <a:lightRig rig="threePt" dir="t"/>
          </a:scene3d>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it-IT"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1, 2, 3</a:t>
            </a:r>
          </a:p>
        </p:txBody>
      </p:sp>
    </p:spTree>
    <p:extLst>
      <p:ext uri="{BB962C8B-B14F-4D97-AF65-F5344CB8AC3E}">
        <p14:creationId xmlns:p14="http://schemas.microsoft.com/office/powerpoint/2010/main" val="37340528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2619" y="332656"/>
            <a:ext cx="6264696" cy="5693866"/>
          </a:xfrm>
          <a:prstGeom prst="rect">
            <a:avLst/>
          </a:prstGeom>
        </p:spPr>
        <p:txBody>
          <a:bodyPr wrap="square">
            <a:spAutoFit/>
          </a:bodyPr>
          <a:lstStyle/>
          <a:p>
            <a:pPr marL="457200" indent="-455613">
              <a:buSzPct val="45000"/>
              <a:tabLst>
                <a:tab pos="723900" algn="l"/>
                <a:tab pos="1447800" algn="l"/>
                <a:tab pos="2171700" algn="l"/>
                <a:tab pos="2895600" algn="l"/>
                <a:tab pos="3619500" algn="l"/>
                <a:tab pos="4343400" algn="l"/>
                <a:tab pos="5067300" algn="l"/>
                <a:tab pos="5791200" algn="l"/>
              </a:tabLst>
            </a:pPr>
            <a:r>
              <a:rPr lang="it-IT" sz="2400" b="1" dirty="0">
                <a:solidFill>
                  <a:srgbClr val="404040"/>
                </a:solidFill>
              </a:rPr>
              <a:t>Deficit nella comunicazione - 1</a:t>
            </a:r>
          </a:p>
          <a:p>
            <a:pPr marL="457200" indent="-455613">
              <a:tabLst>
                <a:tab pos="723900" algn="l"/>
                <a:tab pos="1447800" algn="l"/>
                <a:tab pos="2171700" algn="l"/>
                <a:tab pos="2895600" algn="l"/>
                <a:tab pos="3619500" algn="l"/>
                <a:tab pos="4343400" algn="l"/>
                <a:tab pos="5067300" algn="l"/>
                <a:tab pos="5791200" algn="l"/>
              </a:tabLst>
            </a:pPr>
            <a:endParaRPr lang="it-IT" sz="2400" dirty="0">
              <a:solidFill>
                <a:srgbClr val="404040"/>
              </a:solidFill>
            </a:endParaRPr>
          </a:p>
          <a:p>
            <a:pPr marL="457200" indent="-455613">
              <a:tabLst>
                <a:tab pos="723900" algn="l"/>
                <a:tab pos="1447800" algn="l"/>
                <a:tab pos="2171700" algn="l"/>
                <a:tab pos="2895600" algn="l"/>
                <a:tab pos="3619500" algn="l"/>
                <a:tab pos="4343400" algn="l"/>
                <a:tab pos="5067300" algn="l"/>
                <a:tab pos="5791200" algn="l"/>
              </a:tabLst>
            </a:pPr>
            <a:endParaRPr lang="it-IT" sz="2400" dirty="0">
              <a:solidFill>
                <a:srgbClr val="404040"/>
              </a:solidFill>
            </a:endParaRPr>
          </a:p>
          <a:p>
            <a:pPr marL="457200" indent="-455613">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r>
              <a:rPr lang="it-IT" sz="2000" dirty="0">
                <a:solidFill>
                  <a:srgbClr val="404040"/>
                </a:solidFill>
              </a:rPr>
              <a:t>Alterazioni della percezione delle informazioni uditive, elaborazione, analisi, sintesi, comparazione con esperienze precedenti …</a:t>
            </a:r>
          </a:p>
          <a:p>
            <a:pPr marL="457200" indent="-455613">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endParaRPr lang="it-IT" sz="1200" dirty="0">
              <a:solidFill>
                <a:srgbClr val="404040"/>
              </a:solidFill>
            </a:endParaRPr>
          </a:p>
          <a:p>
            <a:pPr marL="457200" indent="-455613">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r>
              <a:rPr lang="it-IT" sz="2000" dirty="0">
                <a:solidFill>
                  <a:srgbClr val="404040"/>
                </a:solidFill>
              </a:rPr>
              <a:t>Difficoltà nel seguire lo schema della conversazione  (saluto, inizio, svolgimento, conclusione, saluto)</a:t>
            </a:r>
          </a:p>
          <a:p>
            <a:pPr marL="457200" indent="-455613">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endParaRPr lang="it-IT" sz="1200" dirty="0">
              <a:solidFill>
                <a:srgbClr val="404040"/>
              </a:solidFill>
            </a:endParaRPr>
          </a:p>
          <a:p>
            <a:pPr marL="457200" indent="-455613">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r>
              <a:rPr lang="it-IT" sz="2000" dirty="0">
                <a:solidFill>
                  <a:srgbClr val="404040"/>
                </a:solidFill>
              </a:rPr>
              <a:t>Scarsa capacità critica circa la pertinenza di un argomento, i turni e i tempi della conversazione, l’interesse dell’interlocutore</a:t>
            </a:r>
          </a:p>
          <a:p>
            <a:pPr marL="457200" indent="-455613">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endParaRPr lang="it-IT" sz="1200" dirty="0">
              <a:solidFill>
                <a:srgbClr val="404040"/>
              </a:solidFill>
            </a:endParaRPr>
          </a:p>
          <a:p>
            <a:pPr marL="457200" indent="-455613">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r>
              <a:rPr lang="it-IT" sz="2000" dirty="0">
                <a:solidFill>
                  <a:srgbClr val="404040"/>
                </a:solidFill>
              </a:rPr>
              <a:t>Prosodia inadeguata all’argomento e al contesto</a:t>
            </a:r>
          </a:p>
          <a:p>
            <a:pPr marL="457200" indent="-455613">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endParaRPr lang="it-IT" sz="1200" dirty="0">
              <a:solidFill>
                <a:srgbClr val="404040"/>
              </a:solidFill>
            </a:endParaRPr>
          </a:p>
          <a:p>
            <a:pPr marL="457200" indent="-455613">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r>
              <a:rPr lang="it-IT" sz="2000" dirty="0">
                <a:solidFill>
                  <a:srgbClr val="404040"/>
                </a:solidFill>
              </a:rPr>
              <a:t>Difficoltà di “leggere tra le righe” (comprensione letterale)</a:t>
            </a:r>
          </a:p>
          <a:p>
            <a:pPr marL="1587">
              <a:buClr>
                <a:schemeClr val="accent1"/>
              </a:buClr>
              <a:buSzPct val="130000"/>
              <a:tabLst>
                <a:tab pos="723900" algn="l"/>
                <a:tab pos="1447800" algn="l"/>
                <a:tab pos="2171700" algn="l"/>
                <a:tab pos="2895600" algn="l"/>
                <a:tab pos="3619500" algn="l"/>
                <a:tab pos="4343400" algn="l"/>
                <a:tab pos="5067300" algn="l"/>
                <a:tab pos="5791200" algn="l"/>
              </a:tabLst>
            </a:pPr>
            <a:endParaRPr lang="it-IT" sz="2400" dirty="0">
              <a:solidFill>
                <a:srgbClr val="404040"/>
              </a:solidFill>
            </a:endParaRPr>
          </a:p>
        </p:txBody>
      </p:sp>
      <p:pic>
        <p:nvPicPr>
          <p:cNvPr id="4" name="Segnaposto immagin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39729" y="1772816"/>
            <a:ext cx="1711256" cy="1656184"/>
          </a:xfrm>
          <a:prstGeom prst="ellipse">
            <a:avLst/>
          </a:prstGeom>
        </p:spPr>
      </p:pic>
    </p:spTree>
    <p:extLst>
      <p:ext uri="{BB962C8B-B14F-4D97-AF65-F5344CB8AC3E}">
        <p14:creationId xmlns:p14="http://schemas.microsoft.com/office/powerpoint/2010/main" val="12296713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404664"/>
            <a:ext cx="6408712" cy="6001643"/>
          </a:xfrm>
          <a:prstGeom prst="rect">
            <a:avLst/>
          </a:prstGeom>
        </p:spPr>
        <p:txBody>
          <a:bodyPr wrap="square">
            <a:spAutoFit/>
          </a:bodyPr>
          <a:lstStyle/>
          <a:p>
            <a:pPr marL="1587">
              <a:buSzPct val="45000"/>
              <a:tabLst>
                <a:tab pos="723900" algn="l"/>
                <a:tab pos="1447800" algn="l"/>
                <a:tab pos="2171700" algn="l"/>
                <a:tab pos="2895600" algn="l"/>
                <a:tab pos="3619500" algn="l"/>
                <a:tab pos="4343400" algn="l"/>
                <a:tab pos="5067300" algn="l"/>
                <a:tab pos="5791200" algn="l"/>
              </a:tabLst>
            </a:pPr>
            <a:r>
              <a:rPr lang="it-IT" sz="2400" b="1" dirty="0">
                <a:solidFill>
                  <a:srgbClr val="404040"/>
                </a:solidFill>
              </a:rPr>
              <a:t>Deficit nella comunicazione - 2</a:t>
            </a:r>
          </a:p>
          <a:p>
            <a:pPr marL="457200" indent="-455613">
              <a:buFont typeface="Arial"/>
              <a:buChar char="•"/>
              <a:tabLst>
                <a:tab pos="723900" algn="l"/>
                <a:tab pos="1447800" algn="l"/>
                <a:tab pos="2171700" algn="l"/>
                <a:tab pos="2895600" algn="l"/>
                <a:tab pos="3619500" algn="l"/>
                <a:tab pos="4343400" algn="l"/>
                <a:tab pos="5067300" algn="l"/>
                <a:tab pos="5791200" algn="l"/>
              </a:tabLst>
            </a:pPr>
            <a:endParaRPr lang="it-IT" sz="2000" dirty="0">
              <a:solidFill>
                <a:srgbClr val="404040"/>
              </a:solidFill>
            </a:endParaRPr>
          </a:p>
          <a:p>
            <a:pPr marL="457200" indent="-455613">
              <a:buFont typeface="Arial"/>
              <a:buChar char="•"/>
              <a:tabLst>
                <a:tab pos="723900" algn="l"/>
                <a:tab pos="1447800" algn="l"/>
                <a:tab pos="2171700" algn="l"/>
                <a:tab pos="2895600" algn="l"/>
                <a:tab pos="3619500" algn="l"/>
                <a:tab pos="4343400" algn="l"/>
                <a:tab pos="5067300" algn="l"/>
                <a:tab pos="5791200" algn="l"/>
              </a:tabLst>
            </a:pPr>
            <a:endParaRPr lang="it-IT" sz="2000" dirty="0">
              <a:solidFill>
                <a:srgbClr val="404040"/>
              </a:solidFill>
            </a:endParaRPr>
          </a:p>
          <a:p>
            <a:pPr marL="457200" indent="-455613">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r>
              <a:rPr lang="it-IT" sz="2000" dirty="0">
                <a:solidFill>
                  <a:srgbClr val="404040"/>
                </a:solidFill>
              </a:rPr>
              <a:t>Impiego di linguaggio forbito</a:t>
            </a:r>
          </a:p>
          <a:p>
            <a:pPr marL="457200" indent="-455613">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endParaRPr lang="it-IT" sz="2000" dirty="0">
              <a:solidFill>
                <a:srgbClr val="404040"/>
              </a:solidFill>
            </a:endParaRPr>
          </a:p>
          <a:p>
            <a:pPr marL="457200" indent="-455613">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r>
              <a:rPr lang="it-IT" sz="2000" dirty="0">
                <a:solidFill>
                  <a:srgbClr val="404040"/>
                </a:solidFill>
              </a:rPr>
              <a:t>Difficoltà di adattare il discorso al contesto (uso sociale del linguaggio: chiacchiere “da ascensore” VS  lezione magistrale)</a:t>
            </a:r>
          </a:p>
          <a:p>
            <a:pPr marL="457200" indent="-455613">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endParaRPr lang="it-IT" sz="2000" dirty="0">
              <a:solidFill>
                <a:srgbClr val="404040"/>
              </a:solidFill>
            </a:endParaRPr>
          </a:p>
          <a:p>
            <a:pPr marL="457200" indent="-455613">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r>
              <a:rPr lang="it-IT" sz="2000" dirty="0">
                <a:solidFill>
                  <a:srgbClr val="404040"/>
                </a:solidFill>
              </a:rPr>
              <a:t>Discorsi interminabili</a:t>
            </a:r>
          </a:p>
          <a:p>
            <a:pPr marL="457200" indent="-455613">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endParaRPr lang="it-IT" sz="2000" dirty="0">
              <a:solidFill>
                <a:srgbClr val="404040"/>
              </a:solidFill>
            </a:endParaRPr>
          </a:p>
          <a:p>
            <a:pPr marL="457200" indent="-455613">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r>
              <a:rPr lang="it-IT" sz="2000" dirty="0">
                <a:solidFill>
                  <a:srgbClr val="404040"/>
                </a:solidFill>
              </a:rPr>
              <a:t>Linguaggio verbale non accompagnato da gesti o mimica facciale</a:t>
            </a:r>
          </a:p>
          <a:p>
            <a:pPr marL="457200" indent="-455613">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endParaRPr lang="it-IT" sz="2000" dirty="0">
              <a:solidFill>
                <a:srgbClr val="404040"/>
              </a:solidFill>
            </a:endParaRPr>
          </a:p>
          <a:p>
            <a:pPr marL="457200" indent="-455613">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r>
              <a:rPr lang="it-IT" sz="2000" dirty="0">
                <a:solidFill>
                  <a:srgbClr val="404040"/>
                </a:solidFill>
              </a:rPr>
              <a:t>Difficoltà nella comprensione delle istruzioni</a:t>
            </a:r>
          </a:p>
          <a:p>
            <a:pPr marL="457200" indent="-455613">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endParaRPr lang="it-IT" sz="2000" dirty="0">
              <a:solidFill>
                <a:srgbClr val="404040"/>
              </a:solidFill>
            </a:endParaRPr>
          </a:p>
          <a:p>
            <a:pPr marL="457200" indent="-455613">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r>
              <a:rPr lang="it-IT" sz="2000" dirty="0">
                <a:solidFill>
                  <a:srgbClr val="404040"/>
                </a:solidFill>
              </a:rPr>
              <a:t>Difficoltà nel chiedere aiuto </a:t>
            </a:r>
          </a:p>
          <a:p>
            <a:pPr marL="457200" indent="-455613">
              <a:buClr>
                <a:schemeClr val="accent1"/>
              </a:buClr>
              <a:buSzPct val="130000"/>
              <a:buFont typeface="Arial"/>
              <a:buChar char="•"/>
              <a:tabLst>
                <a:tab pos="723900" algn="l"/>
                <a:tab pos="1447800" algn="l"/>
                <a:tab pos="2171700" algn="l"/>
                <a:tab pos="2895600" algn="l"/>
                <a:tab pos="3619500" algn="l"/>
                <a:tab pos="4343400" algn="l"/>
                <a:tab pos="5067300" algn="l"/>
                <a:tab pos="5791200" algn="l"/>
              </a:tabLst>
            </a:pPr>
            <a:endParaRPr lang="it-IT" sz="2000" dirty="0">
              <a:solidFill>
                <a:srgbClr val="404040"/>
              </a:solidFill>
            </a:endParaRPr>
          </a:p>
          <a:p>
            <a:pPr marL="1587">
              <a:buSzPct val="45000"/>
              <a:tabLst>
                <a:tab pos="723900" algn="l"/>
                <a:tab pos="1447800" algn="l"/>
                <a:tab pos="2171700" algn="l"/>
                <a:tab pos="2895600" algn="l"/>
                <a:tab pos="3619500" algn="l"/>
                <a:tab pos="4343400" algn="l"/>
                <a:tab pos="5067300" algn="l"/>
                <a:tab pos="5791200" algn="l"/>
              </a:tabLst>
            </a:pPr>
            <a:endParaRPr lang="it-IT" sz="2000" dirty="0">
              <a:solidFill>
                <a:srgbClr val="404040"/>
              </a:solidFill>
            </a:endParaRPr>
          </a:p>
        </p:txBody>
      </p:sp>
      <p:pic>
        <p:nvPicPr>
          <p:cNvPr id="4" name="Segnaposto immagin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39729" y="1772816"/>
            <a:ext cx="1711256" cy="1656184"/>
          </a:xfrm>
          <a:prstGeom prst="ellipse">
            <a:avLst/>
          </a:prstGeom>
        </p:spPr>
      </p:pic>
    </p:spTree>
    <p:extLst>
      <p:ext uri="{BB962C8B-B14F-4D97-AF65-F5344CB8AC3E}">
        <p14:creationId xmlns:p14="http://schemas.microsoft.com/office/powerpoint/2010/main" val="39667562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 y="0"/>
            <a:ext cx="9144000" cy="267546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it-IT" dirty="0"/>
          </a:p>
          <a:p>
            <a:pPr algn="ctr"/>
            <a:endParaRPr lang="it-IT" dirty="0"/>
          </a:p>
        </p:txBody>
      </p:sp>
      <p:pic>
        <p:nvPicPr>
          <p:cNvPr id="5" name="Immagine 4" descr="10 De la Tour - Il baro con l'asso di fior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8488" y="1065096"/>
            <a:ext cx="8669457" cy="5431815"/>
          </a:xfrm>
          <a:prstGeom prst="rect">
            <a:avLst/>
          </a:prstGeom>
        </p:spPr>
      </p:pic>
      <p:sp>
        <p:nvSpPr>
          <p:cNvPr id="6" name="CasellaDiTesto 5"/>
          <p:cNvSpPr txBox="1"/>
          <p:nvPr/>
        </p:nvSpPr>
        <p:spPr>
          <a:xfrm>
            <a:off x="410534" y="307864"/>
            <a:ext cx="8415944" cy="461665"/>
          </a:xfrm>
          <a:prstGeom prst="rect">
            <a:avLst/>
          </a:prstGeom>
          <a:noFill/>
          <a:ln>
            <a:solidFill>
              <a:schemeClr val="accent2"/>
            </a:solidFill>
          </a:ln>
        </p:spPr>
        <p:txBody>
          <a:bodyPr wrap="square" rtlCol="0">
            <a:spAutoFit/>
          </a:bodyPr>
          <a:lstStyle/>
          <a:p>
            <a:pPr algn="ctr"/>
            <a:r>
              <a:rPr lang="it-IT" sz="2400" dirty="0">
                <a:solidFill>
                  <a:srgbClr val="7F7F7F"/>
                </a:solidFill>
              </a:rPr>
              <a:t>Deficit della comunicazione e della interazione sociale</a:t>
            </a:r>
          </a:p>
        </p:txBody>
      </p:sp>
    </p:spTree>
    <p:extLst>
      <p:ext uri="{BB962C8B-B14F-4D97-AF65-F5344CB8AC3E}">
        <p14:creationId xmlns:p14="http://schemas.microsoft.com/office/powerpoint/2010/main" val="20881669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569544" y="101760"/>
            <a:ext cx="7672756" cy="5313947"/>
          </a:xfrm>
          <a:prstGeom prst="rect">
            <a:avLst/>
          </a:prstGeom>
        </p:spPr>
      </p:pic>
    </p:spTree>
    <p:extLst>
      <p:ext uri="{BB962C8B-B14F-4D97-AF65-F5344CB8AC3E}">
        <p14:creationId xmlns:p14="http://schemas.microsoft.com/office/powerpoint/2010/main" val="21700531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9144000" cy="2674938"/>
          </a:xfrm>
          <a:prstGeom prst="rect">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it-IT" dirty="0"/>
          </a:p>
          <a:p>
            <a:pPr algn="ctr">
              <a:defRPr/>
            </a:pPr>
            <a:endParaRPr lang="it-IT" dirty="0"/>
          </a:p>
        </p:txBody>
      </p:sp>
      <p:sp>
        <p:nvSpPr>
          <p:cNvPr id="38914" name="CasellaDiTesto 2"/>
          <p:cNvSpPr txBox="1">
            <a:spLocks noChangeArrowheads="1"/>
          </p:cNvSpPr>
          <p:nvPr/>
        </p:nvSpPr>
        <p:spPr bwMode="auto">
          <a:xfrm>
            <a:off x="1979613" y="3141663"/>
            <a:ext cx="5708650" cy="1411287"/>
          </a:xfrm>
          <a:prstGeom prst="rect">
            <a:avLst/>
          </a:prstGeom>
          <a:noFill/>
          <a:ln w="9525">
            <a:solidFill>
              <a:srgbClr val="FF66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20000"/>
              </a:lnSpc>
            </a:pPr>
            <a:r>
              <a:rPr lang="it-IT" sz="1800">
                <a:solidFill>
                  <a:srgbClr val="595959"/>
                </a:solidFill>
              </a:rPr>
              <a:t>Almeno un episodio di vittimizzazione nel 73% dei casi</a:t>
            </a:r>
          </a:p>
          <a:p>
            <a:pPr>
              <a:lnSpc>
                <a:spcPct val="120000"/>
              </a:lnSpc>
            </a:pPr>
            <a:r>
              <a:rPr lang="it-IT" sz="1800" b="1">
                <a:solidFill>
                  <a:srgbClr val="0000FF"/>
                </a:solidFill>
              </a:rPr>
              <a:t>ASD 72%</a:t>
            </a:r>
          </a:p>
          <a:p>
            <a:pPr>
              <a:lnSpc>
                <a:spcPct val="120000"/>
              </a:lnSpc>
            </a:pPr>
            <a:r>
              <a:rPr lang="it-IT" sz="1800">
                <a:solidFill>
                  <a:srgbClr val="595959"/>
                </a:solidFill>
              </a:rPr>
              <a:t>WS 79%</a:t>
            </a:r>
          </a:p>
          <a:p>
            <a:pPr>
              <a:lnSpc>
                <a:spcPct val="120000"/>
              </a:lnSpc>
            </a:pPr>
            <a:r>
              <a:rPr lang="it-IT" sz="1800">
                <a:solidFill>
                  <a:srgbClr val="595959"/>
                </a:solidFill>
              </a:rPr>
              <a:t>DS 67%</a:t>
            </a:r>
          </a:p>
        </p:txBody>
      </p:sp>
      <p:pic>
        <p:nvPicPr>
          <p:cNvPr id="38915" name="Immagin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20800" y="138113"/>
            <a:ext cx="6899275" cy="283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6" name="CasellaDiTesto 6"/>
          <p:cNvSpPr txBox="1">
            <a:spLocks noChangeArrowheads="1"/>
          </p:cNvSpPr>
          <p:nvPr/>
        </p:nvSpPr>
        <p:spPr bwMode="auto">
          <a:xfrm>
            <a:off x="468313" y="4581525"/>
            <a:ext cx="7132637" cy="257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2000" i="1"/>
              <a:t>Social Vulnerability Questionnarire (SVQ – Fisher, 2012)</a:t>
            </a:r>
          </a:p>
          <a:p>
            <a:pPr lvl="1">
              <a:lnSpc>
                <a:spcPct val="110000"/>
              </a:lnSpc>
            </a:pPr>
            <a:r>
              <a:rPr lang="it-IT" sz="1600"/>
              <a:t>Emotional Bullying</a:t>
            </a:r>
          </a:p>
          <a:p>
            <a:pPr lvl="1">
              <a:lnSpc>
                <a:spcPct val="110000"/>
              </a:lnSpc>
            </a:pPr>
            <a:r>
              <a:rPr lang="it-IT" sz="1600" b="1">
                <a:solidFill>
                  <a:srgbClr val="0000FF"/>
                </a:solidFill>
              </a:rPr>
              <a:t>Risk Awareness</a:t>
            </a:r>
          </a:p>
          <a:p>
            <a:pPr lvl="1">
              <a:lnSpc>
                <a:spcPct val="110000"/>
              </a:lnSpc>
            </a:pPr>
            <a:r>
              <a:rPr lang="it-IT" sz="1600" b="1">
                <a:solidFill>
                  <a:srgbClr val="0000FF"/>
                </a:solidFill>
              </a:rPr>
              <a:t>Social Protection</a:t>
            </a:r>
          </a:p>
          <a:p>
            <a:pPr lvl="1">
              <a:lnSpc>
                <a:spcPct val="110000"/>
              </a:lnSpc>
            </a:pPr>
            <a:r>
              <a:rPr lang="it-IT" sz="1600"/>
              <a:t>Perceived Vulnerability</a:t>
            </a:r>
          </a:p>
          <a:p>
            <a:pPr lvl="1">
              <a:lnSpc>
                <a:spcPct val="110000"/>
              </a:lnSpc>
            </a:pPr>
            <a:r>
              <a:rPr lang="it-IT" sz="1600"/>
              <a:t>Parental Independence</a:t>
            </a:r>
          </a:p>
          <a:p>
            <a:pPr lvl="1">
              <a:lnSpc>
                <a:spcPct val="110000"/>
              </a:lnSpc>
            </a:pPr>
            <a:r>
              <a:rPr lang="it-IT" sz="1600"/>
              <a:t>Credulity</a:t>
            </a:r>
          </a:p>
          <a:p>
            <a:endParaRPr lang="it-IT" sz="1800"/>
          </a:p>
          <a:p>
            <a:r>
              <a:rPr lang="it-IT" sz="1800"/>
              <a:t> </a:t>
            </a:r>
          </a:p>
        </p:txBody>
      </p:sp>
    </p:spTree>
    <p:extLst>
      <p:ext uri="{BB962C8B-B14F-4D97-AF65-F5344CB8AC3E}">
        <p14:creationId xmlns:p14="http://schemas.microsoft.com/office/powerpoint/2010/main" val="41971107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alpha val="46000"/>
          </a:schemeClr>
        </a:solidFill>
        <a:effectLst/>
      </p:bgPr>
    </p:bg>
    <p:spTree>
      <p:nvGrpSpPr>
        <p:cNvPr id="1" name=""/>
        <p:cNvGrpSpPr/>
        <p:nvPr/>
      </p:nvGrpSpPr>
      <p:grpSpPr>
        <a:xfrm>
          <a:off x="0" y="0"/>
          <a:ext cx="0" cy="0"/>
          <a:chOff x="0" y="0"/>
          <a:chExt cx="0" cy="0"/>
        </a:xfrm>
      </p:grpSpPr>
      <p:pic>
        <p:nvPicPr>
          <p:cNvPr id="51201" name="Immagin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5288" y="22225"/>
            <a:ext cx="8150225" cy="278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2" name="Immagin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27538" y="1844675"/>
            <a:ext cx="4178300" cy="481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3" name="CasellaDiTesto 5"/>
          <p:cNvSpPr txBox="1">
            <a:spLocks noChangeArrowheads="1"/>
          </p:cNvSpPr>
          <p:nvPr/>
        </p:nvSpPr>
        <p:spPr bwMode="auto">
          <a:xfrm>
            <a:off x="455613" y="2946400"/>
            <a:ext cx="357346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800"/>
              <a:t>n =325   52F (16%); 273M (84%)</a:t>
            </a:r>
          </a:p>
          <a:p>
            <a:r>
              <a:rPr lang="it-IT" sz="1800"/>
              <a:t> </a:t>
            </a:r>
          </a:p>
        </p:txBody>
      </p:sp>
      <p:sp>
        <p:nvSpPr>
          <p:cNvPr id="7" name="CasellaDiTesto 6"/>
          <p:cNvSpPr txBox="1"/>
          <p:nvPr/>
        </p:nvSpPr>
        <p:spPr>
          <a:xfrm>
            <a:off x="161925" y="3619500"/>
            <a:ext cx="4283075" cy="1844675"/>
          </a:xfrm>
          <a:prstGeom prst="rect">
            <a:avLst/>
          </a:prstGeom>
          <a:noFill/>
          <a:ln>
            <a:solidFill>
              <a:srgbClr val="FF0000"/>
            </a:solidFill>
          </a:ln>
        </p:spPr>
        <p:txBody>
          <a:bodyPr>
            <a:spAutoFit/>
          </a:bodyPr>
          <a:lstStyle/>
          <a:p>
            <a:pPr>
              <a:defRPr/>
            </a:pPr>
            <a:r>
              <a:rPr lang="it-IT" sz="1600" dirty="0"/>
              <a:t>Nelle femmine:</a:t>
            </a:r>
          </a:p>
          <a:p>
            <a:pPr>
              <a:lnSpc>
                <a:spcPct val="120000"/>
              </a:lnSpc>
              <a:defRPr/>
            </a:pPr>
            <a:r>
              <a:rPr lang="it-IT" sz="1600" dirty="0">
                <a:solidFill>
                  <a:schemeClr val="accent3">
                    <a:lumMod val="75000"/>
                  </a:schemeClr>
                </a:solidFill>
                <a:latin typeface="Wingdings"/>
                <a:ea typeface="Wingdings"/>
                <a:cs typeface="Wingdings"/>
                <a:sym typeface="Wingdings"/>
              </a:rPr>
              <a:t></a:t>
            </a:r>
            <a:r>
              <a:rPr lang="it-IT" sz="1600" dirty="0"/>
              <a:t>Comportamenti stereotipati e ripetitivi</a:t>
            </a:r>
          </a:p>
          <a:p>
            <a:pPr>
              <a:lnSpc>
                <a:spcPct val="120000"/>
              </a:lnSpc>
              <a:defRPr/>
            </a:pPr>
            <a:r>
              <a:rPr lang="it-IT" sz="1600" dirty="0">
                <a:solidFill>
                  <a:srgbClr val="80B606"/>
                </a:solidFill>
                <a:latin typeface="Wingdings"/>
                <a:ea typeface="Wingdings"/>
                <a:cs typeface="Wingdings"/>
                <a:sym typeface="Wingdings"/>
              </a:rPr>
              <a:t></a:t>
            </a:r>
            <a:r>
              <a:rPr lang="it-IT" sz="1600" dirty="0"/>
              <a:t>Comportamenti esternalizzati</a:t>
            </a:r>
          </a:p>
          <a:p>
            <a:pPr>
              <a:lnSpc>
                <a:spcPct val="120000"/>
              </a:lnSpc>
              <a:defRPr/>
            </a:pPr>
            <a:r>
              <a:rPr lang="it-IT" sz="1600" dirty="0">
                <a:solidFill>
                  <a:srgbClr val="80B606"/>
                </a:solidFill>
                <a:latin typeface="Wingdings"/>
                <a:ea typeface="Wingdings"/>
                <a:cs typeface="Wingdings"/>
                <a:sym typeface="Wingdings"/>
              </a:rPr>
              <a:t></a:t>
            </a:r>
            <a:r>
              <a:rPr lang="it-IT" sz="1600" dirty="0"/>
              <a:t>Difficoltà scolastiche</a:t>
            </a:r>
          </a:p>
          <a:p>
            <a:pPr>
              <a:lnSpc>
                <a:spcPct val="120000"/>
              </a:lnSpc>
              <a:defRPr/>
            </a:pPr>
            <a:r>
              <a:rPr lang="it-IT" b="1" dirty="0">
                <a:solidFill>
                  <a:srgbClr val="FF0000"/>
                </a:solidFill>
                <a:latin typeface="ＭＳ ゴシック"/>
                <a:ea typeface="ＭＳ ゴシック"/>
                <a:cs typeface="ＭＳ ゴシック"/>
              </a:rPr>
              <a:t>=</a:t>
            </a:r>
            <a:r>
              <a:rPr lang="it-IT" b="1" dirty="0">
                <a:solidFill>
                  <a:srgbClr val="FF0000"/>
                </a:solidFill>
              </a:rPr>
              <a:t> </a:t>
            </a:r>
            <a:r>
              <a:rPr lang="it-IT" sz="1600" dirty="0"/>
              <a:t>Deficit comunicazione e interazione sociale</a:t>
            </a:r>
          </a:p>
          <a:p>
            <a:pPr>
              <a:lnSpc>
                <a:spcPct val="120000"/>
              </a:lnSpc>
              <a:defRPr/>
            </a:pPr>
            <a:r>
              <a:rPr lang="it-IT" sz="1600" dirty="0"/>
              <a:t>Fenotipo stabile per tutta la vita</a:t>
            </a:r>
          </a:p>
        </p:txBody>
      </p:sp>
    </p:spTree>
    <p:extLst>
      <p:ext uri="{BB962C8B-B14F-4D97-AF65-F5344CB8AC3E}">
        <p14:creationId xmlns:p14="http://schemas.microsoft.com/office/powerpoint/2010/main" val="10783262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64659"/>
            <a:ext cx="8229600" cy="1143000"/>
          </a:xfrm>
        </p:spPr>
        <p:txBody>
          <a:bodyPr/>
          <a:lstStyle/>
          <a:p>
            <a:r>
              <a:rPr lang="it-IT" dirty="0"/>
              <a:t>Quando sospettare la presenza di tratti autistici?</a:t>
            </a:r>
          </a:p>
        </p:txBody>
      </p:sp>
      <p:sp>
        <p:nvSpPr>
          <p:cNvPr id="3" name="Segnaposto contenuto 2"/>
          <p:cNvSpPr>
            <a:spLocks noGrp="1"/>
          </p:cNvSpPr>
          <p:nvPr>
            <p:ph idx="1"/>
          </p:nvPr>
        </p:nvSpPr>
        <p:spPr>
          <a:xfrm>
            <a:off x="457200" y="2519215"/>
            <a:ext cx="7945439" cy="3909548"/>
          </a:xfrm>
        </p:spPr>
        <p:txBody>
          <a:bodyPr/>
          <a:lstStyle/>
          <a:p>
            <a:r>
              <a:rPr lang="it-IT" dirty="0"/>
              <a:t>Profilo di funzionamento con cuspidi verso l’alto e verso il basso (“Ma lo fai o ci sei?”)</a:t>
            </a:r>
          </a:p>
          <a:p>
            <a:r>
              <a:rPr lang="it-IT" dirty="0"/>
              <a:t>Dissonanze tra il profilo cognitivo e le “cadute” sociali</a:t>
            </a:r>
          </a:p>
          <a:p>
            <a:r>
              <a:rPr lang="it-IT" dirty="0"/>
              <a:t>Comportamenti ripetitivi</a:t>
            </a:r>
          </a:p>
          <a:p>
            <a:r>
              <a:rPr lang="it-IT" dirty="0"/>
              <a:t>Interessi ristretti</a:t>
            </a:r>
          </a:p>
          <a:p>
            <a:r>
              <a:rPr lang="it-IT" dirty="0"/>
              <a:t>Rigidità posturale, mimica poco modulata</a:t>
            </a:r>
          </a:p>
          <a:p>
            <a:r>
              <a:rPr lang="it-IT" dirty="0"/>
              <a:t>Segni di ansia, rabbia, tristezza</a:t>
            </a:r>
          </a:p>
        </p:txBody>
      </p:sp>
    </p:spTree>
    <p:extLst>
      <p:ext uri="{BB962C8B-B14F-4D97-AF65-F5344CB8AC3E}">
        <p14:creationId xmlns:p14="http://schemas.microsoft.com/office/powerpoint/2010/main" val="24228378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878138" y="0"/>
            <a:ext cx="5776588" cy="952268"/>
          </a:xfrm>
        </p:spPr>
        <p:txBody>
          <a:bodyPr/>
          <a:lstStyle/>
          <a:p>
            <a:r>
              <a:rPr lang="it-IT" dirty="0"/>
              <a:t>Cosa fare?</a:t>
            </a:r>
          </a:p>
        </p:txBody>
      </p:sp>
      <p:sp>
        <p:nvSpPr>
          <p:cNvPr id="3" name="Segnaposto contenuto 2"/>
          <p:cNvSpPr>
            <a:spLocks noGrp="1"/>
          </p:cNvSpPr>
          <p:nvPr>
            <p:ph idx="4294967295"/>
          </p:nvPr>
        </p:nvSpPr>
        <p:spPr>
          <a:xfrm>
            <a:off x="0" y="1240387"/>
            <a:ext cx="9144000" cy="5566367"/>
          </a:xfrm>
        </p:spPr>
        <p:txBody>
          <a:bodyPr>
            <a:normAutofit fontScale="77500" lnSpcReduction="20000"/>
          </a:bodyPr>
          <a:lstStyle/>
          <a:p>
            <a:pPr>
              <a:lnSpc>
                <a:spcPct val="140000"/>
              </a:lnSpc>
            </a:pPr>
            <a:r>
              <a:rPr lang="it-IT" dirty="0"/>
              <a:t>Osservare con curiosità, senza giudicare (in contesti diversi)</a:t>
            </a:r>
          </a:p>
          <a:p>
            <a:pPr>
              <a:lnSpc>
                <a:spcPct val="140000"/>
              </a:lnSpc>
            </a:pPr>
            <a:r>
              <a:rPr lang="it-IT" dirty="0"/>
              <a:t>Piramide delle difficoltà (didattiche e relazionali)</a:t>
            </a:r>
          </a:p>
          <a:p>
            <a:pPr>
              <a:lnSpc>
                <a:spcPct val="140000"/>
              </a:lnSpc>
            </a:pPr>
            <a:r>
              <a:rPr lang="it-IT" dirty="0"/>
              <a:t>Per le difficoltà didattiche, provare a modificare la modalità con cui vengono svolte le prove (presentazione grafica, metodo delle “50 domande”, interrogazione senza interazione oculare)</a:t>
            </a:r>
          </a:p>
          <a:p>
            <a:pPr>
              <a:lnSpc>
                <a:spcPct val="140000"/>
              </a:lnSpc>
            </a:pPr>
            <a:r>
              <a:rPr lang="it-IT" dirty="0"/>
              <a:t>Calibrare gli obiettivi nelle diverse discipline (Minimi? Equipollenti? Differenziati?)</a:t>
            </a:r>
          </a:p>
          <a:p>
            <a:pPr>
              <a:lnSpc>
                <a:spcPct val="140000"/>
              </a:lnSpc>
            </a:pPr>
            <a:r>
              <a:rPr lang="it-IT" dirty="0"/>
              <a:t>Registrare i miglioramenti e proseguire nella medesima direzione (es attenuazione ansia)</a:t>
            </a:r>
          </a:p>
          <a:p>
            <a:pPr>
              <a:lnSpc>
                <a:spcPct val="140000"/>
              </a:lnSpc>
            </a:pPr>
            <a:r>
              <a:rPr lang="it-IT" dirty="0"/>
              <a:t>Prestare attenzione agli aspetti relazionali (intervallo, gite …) Entrare nelle situazioni</a:t>
            </a:r>
          </a:p>
          <a:p>
            <a:pPr>
              <a:lnSpc>
                <a:spcPct val="140000"/>
              </a:lnSpc>
            </a:pPr>
            <a:r>
              <a:rPr lang="it-IT" dirty="0"/>
              <a:t>Segnalare le osservazioni alla famiglia con l’apposito modulo</a:t>
            </a:r>
          </a:p>
          <a:p>
            <a:pPr>
              <a:lnSpc>
                <a:spcPct val="140000"/>
              </a:lnSpc>
            </a:pPr>
            <a:r>
              <a:rPr lang="it-IT" dirty="0"/>
              <a:t>Confrontarsi con gli specialisti per strategie ad hoc (progetti personalizzati)</a:t>
            </a:r>
          </a:p>
          <a:p>
            <a:pPr>
              <a:lnSpc>
                <a:spcPct val="140000"/>
              </a:lnSpc>
            </a:pPr>
            <a:r>
              <a:rPr lang="it-IT" dirty="0"/>
              <a:t>Potenziare i punti di forza (approfondimenti, alternanza scuola-lavoro)</a:t>
            </a:r>
          </a:p>
          <a:p>
            <a:pPr>
              <a:lnSpc>
                <a:spcPct val="140000"/>
              </a:lnSpc>
            </a:pPr>
            <a:endParaRPr lang="it-IT" dirty="0"/>
          </a:p>
        </p:txBody>
      </p:sp>
      <p:pic>
        <p:nvPicPr>
          <p:cNvPr id="4" name="Immagine 3"/>
          <p:cNvPicPr>
            <a:picLocks noChangeAspect="1"/>
          </p:cNvPicPr>
          <p:nvPr/>
        </p:nvPicPr>
        <p:blipFill>
          <a:blip r:embed="rId2"/>
          <a:stretch>
            <a:fillRect/>
          </a:stretch>
        </p:blipFill>
        <p:spPr>
          <a:xfrm>
            <a:off x="6295784" y="-8440"/>
            <a:ext cx="2848216" cy="1921416"/>
          </a:xfrm>
          <a:prstGeom prst="rect">
            <a:avLst/>
          </a:prstGeom>
        </p:spPr>
      </p:pic>
    </p:spTree>
    <p:extLst>
      <p:ext uri="{BB962C8B-B14F-4D97-AF65-F5344CB8AC3E}">
        <p14:creationId xmlns:p14="http://schemas.microsoft.com/office/powerpoint/2010/main" val="2346213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egnaposto numero diapositiva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4DA461FC-3DF4-9A47-A1BE-FF335DC4C01F}" type="slidenum">
              <a:rPr lang="en-US" sz="1200">
                <a:solidFill>
                  <a:schemeClr val="bg1"/>
                </a:solidFill>
              </a:rPr>
              <a:pPr/>
              <a:t>99</a:t>
            </a:fld>
            <a:endParaRPr lang="en-US" sz="1200">
              <a:solidFill>
                <a:schemeClr val="bg1"/>
              </a:solidFill>
            </a:endParaRPr>
          </a:p>
        </p:txBody>
      </p:sp>
      <p:pic>
        <p:nvPicPr>
          <p:cNvPr id="83970" name="Immagin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2" name="Immagin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8322" y="866698"/>
            <a:ext cx="3216275" cy="206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3" name="Immagin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69013" y="866698"/>
            <a:ext cx="3074987" cy="206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Immagine 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54597" y="3233529"/>
            <a:ext cx="2339975" cy="152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Freccia bidirezionale orizzontale 2"/>
          <p:cNvSpPr/>
          <p:nvPr/>
        </p:nvSpPr>
        <p:spPr>
          <a:xfrm>
            <a:off x="3821113" y="1771650"/>
            <a:ext cx="1892300" cy="577850"/>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6240514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enesi">
  <a:themeElements>
    <a:clrScheme name="Genesi">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Genesi.thmx</Template>
  <TotalTime>21846</TotalTime>
  <Words>4431</Words>
  <Application>Microsoft Office PowerPoint</Application>
  <PresentationFormat>Presentazione su schermo (4:3)</PresentationFormat>
  <Paragraphs>556</Paragraphs>
  <Slides>105</Slides>
  <Notes>17</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105</vt:i4>
      </vt:variant>
    </vt:vector>
  </HeadingPairs>
  <TitlesOfParts>
    <vt:vector size="115" baseType="lpstr">
      <vt:lpstr>ＭＳ ゴシック</vt:lpstr>
      <vt:lpstr>Arial</vt:lpstr>
      <vt:lpstr>Calibri</vt:lpstr>
      <vt:lpstr>Calisto MT</vt:lpstr>
      <vt:lpstr>Comic Sans MS</vt:lpstr>
      <vt:lpstr>Palatino</vt:lpstr>
      <vt:lpstr>Times New Roman</vt:lpstr>
      <vt:lpstr>Verdana</vt:lpstr>
      <vt:lpstr>Wingdings</vt:lpstr>
      <vt:lpstr>Genesi</vt:lpstr>
      <vt:lpstr>Presentazione standard di PowerPoint</vt:lpstr>
      <vt:lpstr>I parte:  Da «autismo» a «disturbo dello spettro autistico»:  cosa è cambiato?</vt:lpstr>
      <vt:lpstr>Disturbo dello spettro autistico (ASD) </vt:lpstr>
      <vt:lpstr>DISTURBO DELLO SPETTRO AUTISTICO (ASD)</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Linee guida italiane  per bambini e adolescenti  con disturbo delle spettro autistico</vt:lpstr>
      <vt:lpstr>Presentazione standard di PowerPoint</vt:lpstr>
      <vt:lpstr> Disturbi dello  spettro autistico  e neuroinfiammazione </vt:lpstr>
      <vt:lpstr>Microbiota, risposta immunitaria e SNC</vt:lpstr>
      <vt:lpstr>Presentazione standard di PowerPoint</vt:lpstr>
      <vt:lpstr>Sintomi gastrointestinali in ASD</vt:lpstr>
      <vt:lpstr>Presentazione standard di PowerPoint</vt:lpstr>
      <vt:lpstr>Malattie autoinfiammatorie,  autoimmuni, disturbi del comportamento  e dell’apprendimento in età evolutiva</vt:lpstr>
      <vt:lpstr>Presentazione standard di PowerPoint</vt:lpstr>
      <vt:lpstr>Presentazione standard di PowerPoint</vt:lpstr>
      <vt:lpstr>Presentazione standard di PowerPoint</vt:lpstr>
      <vt:lpstr>Approccio  multidisciplinare</vt:lpstr>
      <vt:lpstr>II parte: lo studente con autismo  alcune riflessioni sugli obiettivi del percorso educativo e didattico </vt:lpstr>
      <vt:lpstr>Obiettivo</vt:lpstr>
      <vt:lpstr>Presentazione standard di PowerPoint</vt:lpstr>
      <vt:lpstr>Presentazione standard di PowerPoint</vt:lpstr>
      <vt:lpstr>A quale livello si trova la “diversità”?</vt:lpstr>
      <vt:lpstr>Obiettivi: di chi e quali?</vt:lpstr>
      <vt:lpstr>Presentazione standard di PowerPoint</vt:lpstr>
      <vt:lpstr>Presentazione standard di PowerPoint</vt:lpstr>
      <vt:lpstr>Presentazione standard di PowerPoint</vt:lpstr>
      <vt:lpstr>Presentazione standard di PowerPoint</vt:lpstr>
      <vt:lpstr>PDP-PEI</vt:lpstr>
      <vt:lpstr>III parte:  Caratteristiche cliniche dei disturbi dello spettro autistico (ASD):  come riconoscerle e tenerne conto</vt:lpstr>
      <vt:lpstr>DISTURBO DELLO SPETTRO AUTISTICO (ASD)</vt:lpstr>
      <vt:lpstr>Presentazione standard di PowerPoint</vt:lpstr>
      <vt:lpstr>“disabilità invisibile”: perché dare un’etichetta nei casi in cui l’autismo “non si vede”?</vt:lpstr>
      <vt:lpstr>Presentazione standard di PowerPoint</vt:lpstr>
      <vt:lpstr>Presentazione standard di PowerPoint</vt:lpstr>
      <vt:lpstr>Le persone con ASD hanno un aumentato rischio per …</vt:lpstr>
      <vt:lpstr>Presentazione standard di PowerPoint</vt:lpstr>
      <vt:lpstr>Presentazione standard di PowerPoint</vt:lpstr>
      <vt:lpstr>Quali sono le differenze dell’autismo rispetto allo sviluppo neurotipico?</vt:lpstr>
      <vt:lpstr>Differenze Percettive</vt:lpstr>
      <vt:lpstr>Presentazione standard di PowerPoint</vt:lpstr>
      <vt:lpstr>Presentazione standard di PowerPoint</vt:lpstr>
      <vt:lpstr>Presentazione standard di PowerPoint</vt:lpstr>
      <vt:lpstr>Presentazione standard di PowerPoint</vt:lpstr>
      <vt:lpstr>Presentazione standard di PowerPoint</vt:lpstr>
      <vt:lpstr>Differenze Cognitive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Davide – T rex</vt:lpstr>
      <vt:lpstr>Presentazione standard di PowerPoint</vt:lpstr>
      <vt:lpstr>Differenze Emotive</vt:lpstr>
      <vt:lpstr>Presentazione standard di PowerPoint</vt:lpstr>
      <vt:lpstr>Presentazione standard di PowerPoint</vt:lpstr>
      <vt:lpstr>Presentazione standard di PowerPoint</vt:lpstr>
      <vt:lpstr>Comportamenti “problema” </vt:lpstr>
      <vt:lpstr>Comportamenti “problema” </vt:lpstr>
      <vt:lpstr>Presentazione standard di PowerPoint</vt:lpstr>
      <vt:lpstr>COMPORTAMENTI DISADATTIVI</vt:lpstr>
      <vt:lpstr>Comportamenti “inadeguati”…</vt:lpstr>
      <vt:lpstr>STEREOTIPIE</vt:lpstr>
      <vt:lpstr>COMPORTAMENTI PROBLEMA</vt:lpstr>
      <vt:lpstr>Presentazione standard di PowerPoint</vt:lpstr>
      <vt:lpstr>Differenze nella Interazione Sociale e nella Comunicazione</vt:lpstr>
      <vt:lpstr>Presentazione standard di PowerPoint</vt:lpstr>
      <vt:lpstr>Presentazione standard di PowerPoint</vt:lpstr>
      <vt:lpstr>Presentazione standard di PowerPoint</vt:lpstr>
      <vt:lpstr>Deficit delle abilità sociali: cosa fare?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Quando sospettare la presenza di tratti autistici?</vt:lpstr>
      <vt:lpstr>Cosa fare?</vt:lpstr>
      <vt:lpstr>Presentazione standard di PowerPoint</vt:lpstr>
      <vt:lpstr>L’autismo è un disturbo della comunicazione</vt:lpstr>
      <vt:lpstr>Il punto di vista della famiglia</vt:lpstr>
      <vt:lpstr>Per un genitore è difficile accettare il fatto che il proprio figlio non potrà seguire “il piano A”</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apple</dc:creator>
  <cp:lastModifiedBy>genny zu</cp:lastModifiedBy>
  <cp:revision>357</cp:revision>
  <dcterms:created xsi:type="dcterms:W3CDTF">2015-04-11T12:54:19Z</dcterms:created>
  <dcterms:modified xsi:type="dcterms:W3CDTF">2019-11-29T23:15:15Z</dcterms:modified>
</cp:coreProperties>
</file>